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5" r:id="rId3"/>
    <p:sldMasterId id="2147483698" r:id="rId4"/>
    <p:sldMasterId id="2147483711" r:id="rId5"/>
  </p:sldMasterIdLst>
  <p:notesMasterIdLst>
    <p:notesMasterId r:id="rId25"/>
  </p:notesMasterIdLst>
  <p:sldIdLst>
    <p:sldId id="256" r:id="rId6"/>
    <p:sldId id="311" r:id="rId7"/>
    <p:sldId id="257" r:id="rId8"/>
    <p:sldId id="290" r:id="rId9"/>
    <p:sldId id="342" r:id="rId10"/>
    <p:sldId id="343" r:id="rId11"/>
    <p:sldId id="344" r:id="rId12"/>
    <p:sldId id="308" r:id="rId13"/>
    <p:sldId id="346" r:id="rId14"/>
    <p:sldId id="333" r:id="rId15"/>
    <p:sldId id="334" r:id="rId16"/>
    <p:sldId id="347" r:id="rId17"/>
    <p:sldId id="348" r:id="rId18"/>
    <p:sldId id="349" r:id="rId19"/>
    <p:sldId id="350" r:id="rId20"/>
    <p:sldId id="351" r:id="rId21"/>
    <p:sldId id="352" r:id="rId22"/>
    <p:sldId id="355" r:id="rId23"/>
    <p:sldId id="28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1" autoAdjust="0"/>
    <p:restoredTop sz="91993" autoAdjust="0"/>
  </p:normalViewPr>
  <p:slideViewPr>
    <p:cSldViewPr>
      <p:cViewPr>
        <p:scale>
          <a:sx n="86" d="100"/>
          <a:sy n="86" d="100"/>
        </p:scale>
        <p:origin x="-846" y="2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91CA50-518B-4D5C-B388-CD6BB40599C4}" type="datetimeFigureOut">
              <a:rPr lang="en-US" smtClean="0"/>
              <a:t>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393D4B-FA47-40FF-BCE8-1063F81B9967}" type="slidenum">
              <a:rPr lang="en-US" smtClean="0"/>
              <a:t>‹#›</a:t>
            </a:fld>
            <a:endParaRPr lang="en-US"/>
          </a:p>
        </p:txBody>
      </p:sp>
    </p:spTree>
    <p:extLst>
      <p:ext uri="{BB962C8B-B14F-4D97-AF65-F5344CB8AC3E}">
        <p14:creationId xmlns:p14="http://schemas.microsoft.com/office/powerpoint/2010/main" val="897008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393D4B-FA47-40FF-BCE8-1063F81B9967}" type="slidenum">
              <a:rPr lang="en-US" smtClean="0"/>
              <a:t>4</a:t>
            </a:fld>
            <a:endParaRPr lang="en-US"/>
          </a:p>
        </p:txBody>
      </p:sp>
    </p:spTree>
    <p:extLst>
      <p:ext uri="{BB962C8B-B14F-4D97-AF65-F5344CB8AC3E}">
        <p14:creationId xmlns:p14="http://schemas.microsoft.com/office/powerpoint/2010/main" val="1428887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393D4B-FA47-40FF-BCE8-1063F81B9967}" type="slidenum">
              <a:rPr lang="en-US" smtClean="0"/>
              <a:t>8</a:t>
            </a:fld>
            <a:endParaRPr lang="en-US"/>
          </a:p>
        </p:txBody>
      </p:sp>
    </p:spTree>
    <p:extLst>
      <p:ext uri="{BB962C8B-B14F-4D97-AF65-F5344CB8AC3E}">
        <p14:creationId xmlns:p14="http://schemas.microsoft.com/office/powerpoint/2010/main" val="315086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393D4B-FA47-40FF-BCE8-1063F81B9967}" type="slidenum">
              <a:rPr lang="en-US" smtClean="0"/>
              <a:t>9</a:t>
            </a:fld>
            <a:endParaRPr lang="en-US"/>
          </a:p>
        </p:txBody>
      </p:sp>
    </p:spTree>
    <p:extLst>
      <p:ext uri="{BB962C8B-B14F-4D97-AF65-F5344CB8AC3E}">
        <p14:creationId xmlns:p14="http://schemas.microsoft.com/office/powerpoint/2010/main" val="1412342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393D4B-FA47-40FF-BCE8-1063F81B9967}" type="slidenum">
              <a:rPr lang="en-US" smtClean="0"/>
              <a:t>10</a:t>
            </a:fld>
            <a:endParaRPr lang="en-US"/>
          </a:p>
        </p:txBody>
      </p:sp>
    </p:spTree>
    <p:extLst>
      <p:ext uri="{BB962C8B-B14F-4D97-AF65-F5344CB8AC3E}">
        <p14:creationId xmlns:p14="http://schemas.microsoft.com/office/powerpoint/2010/main" val="1542272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393D4B-FA47-40FF-BCE8-1063F81B9967}"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1542272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393D4B-FA47-40FF-BCE8-1063F81B9967}" type="slidenum">
              <a:rPr lang="en-US" smtClean="0"/>
              <a:t>13</a:t>
            </a:fld>
            <a:endParaRPr lang="en-US"/>
          </a:p>
        </p:txBody>
      </p:sp>
    </p:spTree>
    <p:extLst>
      <p:ext uri="{BB962C8B-B14F-4D97-AF65-F5344CB8AC3E}">
        <p14:creationId xmlns:p14="http://schemas.microsoft.com/office/powerpoint/2010/main" val="1204092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393D4B-FA47-40FF-BCE8-1063F81B9967}" type="slidenum">
              <a:rPr lang="en-US" smtClean="0"/>
              <a:t>15</a:t>
            </a:fld>
            <a:endParaRPr lang="en-US"/>
          </a:p>
        </p:txBody>
      </p:sp>
    </p:spTree>
    <p:extLst>
      <p:ext uri="{BB962C8B-B14F-4D97-AF65-F5344CB8AC3E}">
        <p14:creationId xmlns:p14="http://schemas.microsoft.com/office/powerpoint/2010/main" val="3345870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99F5BC6-AF1F-4EBB-A464-D900A76AA408}"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1FC11-4ACC-4BDA-A85B-22B243F880B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9F5BC6-AF1F-4EBB-A464-D900A76AA408}"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1FC11-4ACC-4BDA-A85B-22B243F880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99F5BC6-AF1F-4EBB-A464-D900A76AA408}"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1FC11-4ACC-4BDA-A85B-22B243F880BF}"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3"/>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3"/>
            <a:ext cx="7772400" cy="1470025"/>
          </a:xfrm>
        </p:spPr>
        <p:txBody>
          <a:bodyPr/>
          <a:lstStyle>
            <a:lvl1pPr>
              <a:defRPr>
                <a:solidFill>
                  <a:srgbClr val="FFC00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508739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3577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8"/>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730110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224260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4"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99197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00868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81033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6970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9F5BC6-AF1F-4EBB-A464-D900A76AA408}"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1FC11-4ACC-4BDA-A85B-22B243F880BF}"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90675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24078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6"/>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56"/>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55966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Data Slide (For content heavy tables and charts)">
    <p:spTree>
      <p:nvGrpSpPr>
        <p:cNvPr id="1" name=""/>
        <p:cNvGrpSpPr/>
        <p:nvPr/>
      </p:nvGrpSpPr>
      <p:grpSpPr>
        <a:xfrm>
          <a:off x="0" y="0"/>
          <a:ext cx="0" cy="0"/>
          <a:chOff x="0" y="0"/>
          <a:chExt cx="0" cy="0"/>
        </a:xfrm>
      </p:grpSpPr>
      <p:pic>
        <p:nvPicPr>
          <p:cNvPr id="4" name="Picture 1" descr="cdc_process.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80300" y="6019800"/>
            <a:ext cx="12065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457200" y="274638"/>
            <a:ext cx="8229600" cy="1143000"/>
          </a:xfrm>
          <a:prstGeom prst="rect">
            <a:avLst/>
          </a:prstGeom>
        </p:spPr>
        <p:txBody>
          <a:bodyPr anchor="b"/>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030745369"/>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3"/>
            <a:ext cx="7772400" cy="1470025"/>
          </a:xfrm>
        </p:spPr>
        <p:txBody>
          <a:bodyPr/>
          <a:lstStyle>
            <a:lvl1pPr>
              <a:defRPr>
                <a:solidFill>
                  <a:srgbClr val="FFC00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5486924"/>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03171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8"/>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73031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39174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4"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97395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5123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47"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9"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91" y="4074192"/>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9"/>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9F5BC6-AF1F-4EBB-A464-D900A76AA408}"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E1FC11-4ACC-4BDA-A85B-22B243F880BF}" type="slidenum">
              <a:rPr lang="en-US" smtClean="0"/>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7364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98974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24040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22877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6"/>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56"/>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5805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Data Slide (For content heavy tables and charts)">
    <p:spTree>
      <p:nvGrpSpPr>
        <p:cNvPr id="1" name=""/>
        <p:cNvGrpSpPr/>
        <p:nvPr/>
      </p:nvGrpSpPr>
      <p:grpSpPr>
        <a:xfrm>
          <a:off x="0" y="0"/>
          <a:ext cx="0" cy="0"/>
          <a:chOff x="0" y="0"/>
          <a:chExt cx="0" cy="0"/>
        </a:xfrm>
      </p:grpSpPr>
      <p:pic>
        <p:nvPicPr>
          <p:cNvPr id="4" name="Picture 1" descr="cdc_process.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80300" y="6019800"/>
            <a:ext cx="12065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457200" y="274638"/>
            <a:ext cx="8229600" cy="1143000"/>
          </a:xfrm>
          <a:prstGeom prst="rect">
            <a:avLst/>
          </a:prstGeom>
        </p:spPr>
        <p:txBody>
          <a:bodyPr anchor="b"/>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14726436"/>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3"/>
            <a:ext cx="7772400" cy="1470025"/>
          </a:xfrm>
        </p:spPr>
        <p:txBody>
          <a:bodyPr/>
          <a:lstStyle>
            <a:lvl1pPr>
              <a:defRPr>
                <a:solidFill>
                  <a:srgbClr val="FFC00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0130228"/>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578711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8"/>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40014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7954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99F5BC6-AF1F-4EBB-A464-D900A76AA408}" type="datetimeFigureOut">
              <a:rPr lang="en-US" smtClean="0"/>
              <a:t>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1FC11-4ACC-4BDA-A85B-22B243F880BF}"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4"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157206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100765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753539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424337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731179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529205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6"/>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56"/>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367661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cSld name="Data Slide (For content heavy tables and charts)">
    <p:spTree>
      <p:nvGrpSpPr>
        <p:cNvPr id="1" name=""/>
        <p:cNvGrpSpPr/>
        <p:nvPr/>
      </p:nvGrpSpPr>
      <p:grpSpPr>
        <a:xfrm>
          <a:off x="0" y="0"/>
          <a:ext cx="0" cy="0"/>
          <a:chOff x="0" y="0"/>
          <a:chExt cx="0" cy="0"/>
        </a:xfrm>
      </p:grpSpPr>
      <p:pic>
        <p:nvPicPr>
          <p:cNvPr id="4" name="Picture 1" descr="cdc_process.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80300" y="6019800"/>
            <a:ext cx="12065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457200" y="274638"/>
            <a:ext cx="8229600" cy="1143000"/>
          </a:xfrm>
          <a:prstGeom prst="rect">
            <a:avLst/>
          </a:prstGeom>
        </p:spPr>
        <p:txBody>
          <a:bodyPr anchor="b"/>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862415468"/>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3"/>
            <a:ext cx="7772400" cy="1470025"/>
          </a:xfrm>
        </p:spPr>
        <p:txBody>
          <a:bodyPr/>
          <a:lstStyle>
            <a:lvl1pPr>
              <a:defRPr>
                <a:solidFill>
                  <a:srgbClr val="FFC00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4497819"/>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8718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7" y="3429018"/>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18"/>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99F5BC6-AF1F-4EBB-A464-D900A76AA408}" type="datetimeFigureOut">
              <a:rPr lang="en-US" smtClean="0"/>
              <a:t>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E1FC11-4ACC-4BDA-A85B-22B243F880BF}" type="slidenum">
              <a:rPr lang="en-US" smtClean="0"/>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8"/>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363172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04095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4"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978208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587057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57396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344168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82874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51339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6"/>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56"/>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316002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cSld name="Data Slide (For content heavy tables and charts)">
    <p:spTree>
      <p:nvGrpSpPr>
        <p:cNvPr id="1" name=""/>
        <p:cNvGrpSpPr/>
        <p:nvPr/>
      </p:nvGrpSpPr>
      <p:grpSpPr>
        <a:xfrm>
          <a:off x="0" y="0"/>
          <a:ext cx="0" cy="0"/>
          <a:chOff x="0" y="0"/>
          <a:chExt cx="0" cy="0"/>
        </a:xfrm>
      </p:grpSpPr>
      <p:pic>
        <p:nvPicPr>
          <p:cNvPr id="4" name="Picture 1" descr="cdc_process.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80300" y="6019800"/>
            <a:ext cx="12065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457200" y="274638"/>
            <a:ext cx="8229600" cy="1143000"/>
          </a:xfrm>
          <a:prstGeom prst="rect">
            <a:avLst/>
          </a:prstGeom>
        </p:spPr>
        <p:txBody>
          <a:bodyPr anchor="b"/>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11409354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9F5BC6-AF1F-4EBB-A464-D900A76AA408}" type="datetimeFigureOut">
              <a:rPr lang="en-US" smtClean="0"/>
              <a:t>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E1FC11-4ACC-4BDA-A85B-22B243F880B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99F5BC6-AF1F-4EBB-A464-D900A76AA408}" type="datetimeFigureOut">
              <a:rPr lang="en-US" smtClean="0"/>
              <a:t>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E1FC11-4ACC-4BDA-A85B-22B243F880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99F5BC6-AF1F-4EBB-A464-D900A76AA408}" type="datetimeFigureOut">
              <a:rPr lang="en-US" smtClean="0"/>
              <a:t>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1FC11-4ACC-4BDA-A85B-22B243F880BF}" type="slidenum">
              <a:rPr lang="en-US" smtClean="0"/>
              <a:t>‹#›</a:t>
            </a:fld>
            <a:endParaRPr lang="en-US"/>
          </a:p>
        </p:txBody>
      </p:sp>
      <p:sp>
        <p:nvSpPr>
          <p:cNvPr id="4" name="Text Placeholder 3"/>
          <p:cNvSpPr>
            <a:spLocks noGrp="1"/>
          </p:cNvSpPr>
          <p:nvPr>
            <p:ph type="body" sz="half" idx="2"/>
          </p:nvPr>
        </p:nvSpPr>
        <p:spPr>
          <a:xfrm>
            <a:off x="914400" y="3581418"/>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3"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64"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42"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9F5BC6-AF1F-4EBB-A464-D900A76AA408}" type="datetimeFigureOut">
              <a:rPr lang="en-US" smtClean="0"/>
              <a:t>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E1FC11-4ACC-4BDA-A85B-22B243F880BF}"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theme" Target="../theme/theme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82"/>
            <a:ext cx="3786690" cy="365125"/>
          </a:xfrm>
          <a:prstGeom prst="rect">
            <a:avLst/>
          </a:prstGeom>
        </p:spPr>
        <p:txBody>
          <a:bodyPr vert="horz" lIns="91440" tIns="45720" rIns="91440" bIns="45720" rtlCol="0" anchor="ctr"/>
          <a:lstStyle>
            <a:lvl1pPr algn="r">
              <a:defRPr sz="1000">
                <a:solidFill>
                  <a:schemeClr val="tx2"/>
                </a:solidFill>
              </a:defRPr>
            </a:lvl1pPr>
          </a:lstStyle>
          <a:p>
            <a:fld id="{699F5BC6-AF1F-4EBB-A464-D900A76AA408}" type="datetimeFigureOut">
              <a:rPr lang="en-US" smtClean="0"/>
              <a:t>1/5/2018</a:t>
            </a:fld>
            <a:endParaRPr lang="en-US"/>
          </a:p>
        </p:txBody>
      </p:sp>
      <p:sp>
        <p:nvSpPr>
          <p:cNvPr id="5" name="Footer Placeholder 4"/>
          <p:cNvSpPr>
            <a:spLocks noGrp="1"/>
          </p:cNvSpPr>
          <p:nvPr>
            <p:ph type="ftr" sz="quarter" idx="3"/>
          </p:nvPr>
        </p:nvSpPr>
        <p:spPr>
          <a:xfrm>
            <a:off x="193647" y="6250182"/>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9" y="6250181"/>
            <a:ext cx="1161826" cy="365125"/>
          </a:xfrm>
          <a:prstGeom prst="rect">
            <a:avLst/>
          </a:prstGeom>
        </p:spPr>
        <p:txBody>
          <a:bodyPr vert="horz" lIns="91440" tIns="45720" rIns="91440" bIns="45720" rtlCol="0" anchor="ctr"/>
          <a:lstStyle>
            <a:lvl1pPr algn="ctr">
              <a:defRPr sz="1000">
                <a:solidFill>
                  <a:schemeClr val="tx2"/>
                </a:solidFill>
              </a:defRPr>
            </a:lvl1pPr>
          </a:lstStyle>
          <a:p>
            <a:fld id="{50E1FC11-4ACC-4BDA-A85B-22B243F880BF}" type="slidenum">
              <a:rPr lang="en-US" smtClean="0"/>
              <a:t>‹#›</a:t>
            </a:fld>
            <a:endParaRPr lang="en-US"/>
          </a:p>
        </p:txBody>
      </p:sp>
      <p:sp>
        <p:nvSpPr>
          <p:cNvPr id="3" name="Text Placeholder 2"/>
          <p:cNvSpPr>
            <a:spLocks noGrp="1"/>
          </p:cNvSpPr>
          <p:nvPr>
            <p:ph type="body" idx="1"/>
          </p:nvPr>
        </p:nvSpPr>
        <p:spPr>
          <a:xfrm>
            <a:off x="872076"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68"/>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68"/>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68"/>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03343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rgbClr val="FFC000"/>
          </a:solidFill>
          <a:latin typeface="Arial" pitchFamily="34" charset="0"/>
          <a:ea typeface="+mj-ea"/>
          <a:cs typeface="Arial" pitchFamily="34" charset="0"/>
        </a:defRPr>
      </a:lvl1pPr>
      <a:lvl2pPr algn="ctr" rtl="0" eaLnBrk="1" fontAlgn="base" hangingPunct="1">
        <a:spcBef>
          <a:spcPct val="0"/>
        </a:spcBef>
        <a:spcAft>
          <a:spcPct val="0"/>
        </a:spcAft>
        <a:defRPr sz="4400">
          <a:solidFill>
            <a:srgbClr val="FFC000"/>
          </a:solidFill>
          <a:latin typeface="Arial" pitchFamily="34" charset="0"/>
          <a:cs typeface="Arial" pitchFamily="34" charset="0"/>
        </a:defRPr>
      </a:lvl2pPr>
      <a:lvl3pPr algn="ctr" rtl="0" eaLnBrk="1" fontAlgn="base" hangingPunct="1">
        <a:spcBef>
          <a:spcPct val="0"/>
        </a:spcBef>
        <a:spcAft>
          <a:spcPct val="0"/>
        </a:spcAft>
        <a:defRPr sz="4400">
          <a:solidFill>
            <a:srgbClr val="FFC000"/>
          </a:solidFill>
          <a:latin typeface="Arial" pitchFamily="34" charset="0"/>
          <a:cs typeface="Arial" pitchFamily="34" charset="0"/>
        </a:defRPr>
      </a:lvl3pPr>
      <a:lvl4pPr algn="ctr" rtl="0" eaLnBrk="1" fontAlgn="base" hangingPunct="1">
        <a:spcBef>
          <a:spcPct val="0"/>
        </a:spcBef>
        <a:spcAft>
          <a:spcPct val="0"/>
        </a:spcAft>
        <a:defRPr sz="4400">
          <a:solidFill>
            <a:srgbClr val="FFC000"/>
          </a:solidFill>
          <a:latin typeface="Arial" pitchFamily="34" charset="0"/>
          <a:cs typeface="Arial" pitchFamily="34" charset="0"/>
        </a:defRPr>
      </a:lvl4pPr>
      <a:lvl5pPr algn="ctr" rtl="0" eaLnBrk="1" fontAlgn="base" hangingPunct="1">
        <a:spcBef>
          <a:spcPct val="0"/>
        </a:spcBef>
        <a:spcAft>
          <a:spcPct val="0"/>
        </a:spcAft>
        <a:defRPr sz="4400">
          <a:solidFill>
            <a:srgbClr val="FFC000"/>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bg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bg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bg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bg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bg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68"/>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68"/>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68"/>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460813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rgbClr val="FFC000"/>
          </a:solidFill>
          <a:latin typeface="Arial" pitchFamily="34" charset="0"/>
          <a:ea typeface="+mj-ea"/>
          <a:cs typeface="Arial" pitchFamily="34" charset="0"/>
        </a:defRPr>
      </a:lvl1pPr>
      <a:lvl2pPr algn="ctr" rtl="0" eaLnBrk="1" fontAlgn="base" hangingPunct="1">
        <a:spcBef>
          <a:spcPct val="0"/>
        </a:spcBef>
        <a:spcAft>
          <a:spcPct val="0"/>
        </a:spcAft>
        <a:defRPr sz="4400">
          <a:solidFill>
            <a:srgbClr val="FFC000"/>
          </a:solidFill>
          <a:latin typeface="Arial" pitchFamily="34" charset="0"/>
          <a:cs typeface="Arial" pitchFamily="34" charset="0"/>
        </a:defRPr>
      </a:lvl2pPr>
      <a:lvl3pPr algn="ctr" rtl="0" eaLnBrk="1" fontAlgn="base" hangingPunct="1">
        <a:spcBef>
          <a:spcPct val="0"/>
        </a:spcBef>
        <a:spcAft>
          <a:spcPct val="0"/>
        </a:spcAft>
        <a:defRPr sz="4400">
          <a:solidFill>
            <a:srgbClr val="FFC000"/>
          </a:solidFill>
          <a:latin typeface="Arial" pitchFamily="34" charset="0"/>
          <a:cs typeface="Arial" pitchFamily="34" charset="0"/>
        </a:defRPr>
      </a:lvl3pPr>
      <a:lvl4pPr algn="ctr" rtl="0" eaLnBrk="1" fontAlgn="base" hangingPunct="1">
        <a:spcBef>
          <a:spcPct val="0"/>
        </a:spcBef>
        <a:spcAft>
          <a:spcPct val="0"/>
        </a:spcAft>
        <a:defRPr sz="4400">
          <a:solidFill>
            <a:srgbClr val="FFC000"/>
          </a:solidFill>
          <a:latin typeface="Arial" pitchFamily="34" charset="0"/>
          <a:cs typeface="Arial" pitchFamily="34" charset="0"/>
        </a:defRPr>
      </a:lvl4pPr>
      <a:lvl5pPr algn="ctr" rtl="0" eaLnBrk="1" fontAlgn="base" hangingPunct="1">
        <a:spcBef>
          <a:spcPct val="0"/>
        </a:spcBef>
        <a:spcAft>
          <a:spcPct val="0"/>
        </a:spcAft>
        <a:defRPr sz="4400">
          <a:solidFill>
            <a:srgbClr val="FFC000"/>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bg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bg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bg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bg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bg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68"/>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68"/>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68"/>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7857649"/>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rgbClr val="FFC000"/>
          </a:solidFill>
          <a:latin typeface="Arial" pitchFamily="34" charset="0"/>
          <a:ea typeface="+mj-ea"/>
          <a:cs typeface="Arial" pitchFamily="34" charset="0"/>
        </a:defRPr>
      </a:lvl1pPr>
      <a:lvl2pPr algn="ctr" rtl="0" eaLnBrk="1" fontAlgn="base" hangingPunct="1">
        <a:spcBef>
          <a:spcPct val="0"/>
        </a:spcBef>
        <a:spcAft>
          <a:spcPct val="0"/>
        </a:spcAft>
        <a:defRPr sz="4400">
          <a:solidFill>
            <a:srgbClr val="FFC000"/>
          </a:solidFill>
          <a:latin typeface="Arial" pitchFamily="34" charset="0"/>
          <a:cs typeface="Arial" pitchFamily="34" charset="0"/>
        </a:defRPr>
      </a:lvl2pPr>
      <a:lvl3pPr algn="ctr" rtl="0" eaLnBrk="1" fontAlgn="base" hangingPunct="1">
        <a:spcBef>
          <a:spcPct val="0"/>
        </a:spcBef>
        <a:spcAft>
          <a:spcPct val="0"/>
        </a:spcAft>
        <a:defRPr sz="4400">
          <a:solidFill>
            <a:srgbClr val="FFC000"/>
          </a:solidFill>
          <a:latin typeface="Arial" pitchFamily="34" charset="0"/>
          <a:cs typeface="Arial" pitchFamily="34" charset="0"/>
        </a:defRPr>
      </a:lvl3pPr>
      <a:lvl4pPr algn="ctr" rtl="0" eaLnBrk="1" fontAlgn="base" hangingPunct="1">
        <a:spcBef>
          <a:spcPct val="0"/>
        </a:spcBef>
        <a:spcAft>
          <a:spcPct val="0"/>
        </a:spcAft>
        <a:defRPr sz="4400">
          <a:solidFill>
            <a:srgbClr val="FFC000"/>
          </a:solidFill>
          <a:latin typeface="Arial" pitchFamily="34" charset="0"/>
          <a:cs typeface="Arial" pitchFamily="34" charset="0"/>
        </a:defRPr>
      </a:lvl4pPr>
      <a:lvl5pPr algn="ctr" rtl="0" eaLnBrk="1" fontAlgn="base" hangingPunct="1">
        <a:spcBef>
          <a:spcPct val="0"/>
        </a:spcBef>
        <a:spcAft>
          <a:spcPct val="0"/>
        </a:spcAft>
        <a:defRPr sz="4400">
          <a:solidFill>
            <a:srgbClr val="FFC000"/>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bg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bg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bg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bg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bg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68"/>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fld id="{0E17E201-9533-4243-8DCA-99DB8A9F69F5}" type="datetimeFigureOut">
              <a:rPr lang="en-US" smtClean="0">
                <a:solidFill>
                  <a:prstClr val="black">
                    <a:tint val="75000"/>
                  </a:prstClr>
                </a:solidFill>
              </a:rPr>
              <a:pPr/>
              <a:t>1/5/2018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68"/>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68"/>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fld id="{1431AA51-47A5-4996-9F26-D8A7FE5C04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17195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rgbClr val="FFC000"/>
          </a:solidFill>
          <a:latin typeface="Arial" pitchFamily="34" charset="0"/>
          <a:ea typeface="+mj-ea"/>
          <a:cs typeface="Arial" pitchFamily="34" charset="0"/>
        </a:defRPr>
      </a:lvl1pPr>
      <a:lvl2pPr algn="ctr" rtl="0" eaLnBrk="1" fontAlgn="base" hangingPunct="1">
        <a:spcBef>
          <a:spcPct val="0"/>
        </a:spcBef>
        <a:spcAft>
          <a:spcPct val="0"/>
        </a:spcAft>
        <a:defRPr sz="4400">
          <a:solidFill>
            <a:srgbClr val="FFC000"/>
          </a:solidFill>
          <a:latin typeface="Arial" pitchFamily="34" charset="0"/>
          <a:cs typeface="Arial" pitchFamily="34" charset="0"/>
        </a:defRPr>
      </a:lvl2pPr>
      <a:lvl3pPr algn="ctr" rtl="0" eaLnBrk="1" fontAlgn="base" hangingPunct="1">
        <a:spcBef>
          <a:spcPct val="0"/>
        </a:spcBef>
        <a:spcAft>
          <a:spcPct val="0"/>
        </a:spcAft>
        <a:defRPr sz="4400">
          <a:solidFill>
            <a:srgbClr val="FFC000"/>
          </a:solidFill>
          <a:latin typeface="Arial" pitchFamily="34" charset="0"/>
          <a:cs typeface="Arial" pitchFamily="34" charset="0"/>
        </a:defRPr>
      </a:lvl3pPr>
      <a:lvl4pPr algn="ctr" rtl="0" eaLnBrk="1" fontAlgn="base" hangingPunct="1">
        <a:spcBef>
          <a:spcPct val="0"/>
        </a:spcBef>
        <a:spcAft>
          <a:spcPct val="0"/>
        </a:spcAft>
        <a:defRPr sz="4400">
          <a:solidFill>
            <a:srgbClr val="FFC000"/>
          </a:solidFill>
          <a:latin typeface="Arial" pitchFamily="34" charset="0"/>
          <a:cs typeface="Arial" pitchFamily="34" charset="0"/>
        </a:defRPr>
      </a:lvl4pPr>
      <a:lvl5pPr algn="ctr" rtl="0" eaLnBrk="1" fontAlgn="base" hangingPunct="1">
        <a:spcBef>
          <a:spcPct val="0"/>
        </a:spcBef>
        <a:spcAft>
          <a:spcPct val="0"/>
        </a:spcAft>
        <a:defRPr sz="4400">
          <a:solidFill>
            <a:srgbClr val="FFC000"/>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bg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bg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bg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bg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bg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
            <a:ext cx="7772400" cy="4800599"/>
          </a:xfrm>
        </p:spPr>
        <p:txBody>
          <a:bodyPr>
            <a:normAutofit fontScale="90000"/>
          </a:bodyPr>
          <a:lstStyle/>
          <a:p>
            <a:pPr>
              <a:lnSpc>
                <a:spcPct val="115000"/>
              </a:lnSpc>
              <a:spcBef>
                <a:spcPts val="0"/>
              </a:spcBef>
              <a:spcAft>
                <a:spcPts val="1000"/>
              </a:spcAft>
            </a:pPr>
            <a:r>
              <a:rPr lang="en-US" b="1" dirty="0" smtClean="0">
                <a:solidFill>
                  <a:schemeClr val="tx1"/>
                </a:solidFill>
                <a:latin typeface="Times New Roman"/>
                <a:ea typeface="Calibri"/>
                <a:cs typeface="Times New Roman"/>
              </a:rPr>
              <a:t/>
            </a:r>
            <a:br>
              <a:rPr lang="en-US" b="1" dirty="0" smtClean="0">
                <a:solidFill>
                  <a:schemeClr val="tx1"/>
                </a:solidFill>
                <a:latin typeface="Times New Roman"/>
                <a:ea typeface="Calibri"/>
                <a:cs typeface="Times New Roman"/>
              </a:rPr>
            </a:br>
            <a:r>
              <a:rPr lang="en-US" b="1" dirty="0">
                <a:solidFill>
                  <a:schemeClr val="tx1"/>
                </a:solidFill>
                <a:latin typeface="Times New Roman"/>
                <a:ea typeface="Calibri"/>
                <a:cs typeface="Times New Roman"/>
              </a:rPr>
              <a:t/>
            </a:r>
            <a:br>
              <a:rPr lang="en-US" b="1" dirty="0">
                <a:solidFill>
                  <a:schemeClr val="tx1"/>
                </a:solidFill>
                <a:latin typeface="Times New Roman"/>
                <a:ea typeface="Calibri"/>
                <a:cs typeface="Times New Roman"/>
              </a:rPr>
            </a:br>
            <a:r>
              <a:rPr lang="en-US" b="1" dirty="0" smtClean="0">
                <a:solidFill>
                  <a:schemeClr val="tx1"/>
                </a:solidFill>
                <a:latin typeface="Times New Roman"/>
                <a:ea typeface="Calibri"/>
                <a:cs typeface="Times New Roman"/>
              </a:rPr>
              <a:t/>
            </a:r>
            <a:br>
              <a:rPr lang="en-US" b="1" dirty="0" smtClean="0">
                <a:solidFill>
                  <a:schemeClr val="tx1"/>
                </a:solidFill>
                <a:latin typeface="Times New Roman"/>
                <a:ea typeface="Calibri"/>
                <a:cs typeface="Times New Roman"/>
              </a:rPr>
            </a:br>
            <a:r>
              <a:rPr lang="en-US" b="1" dirty="0" smtClean="0">
                <a:solidFill>
                  <a:schemeClr val="tx1"/>
                </a:solidFill>
                <a:latin typeface="Times New Roman"/>
                <a:ea typeface="Calibri"/>
                <a:cs typeface="Times New Roman"/>
              </a:rPr>
              <a:t/>
            </a:r>
            <a:br>
              <a:rPr lang="en-US" b="1" dirty="0" smtClean="0">
                <a:solidFill>
                  <a:schemeClr val="tx1"/>
                </a:solidFill>
                <a:latin typeface="Times New Roman"/>
                <a:ea typeface="Calibri"/>
                <a:cs typeface="Times New Roman"/>
              </a:rPr>
            </a:br>
            <a:r>
              <a:rPr lang="en-US" b="1" dirty="0">
                <a:solidFill>
                  <a:schemeClr val="tx1"/>
                </a:solidFill>
                <a:latin typeface="Times New Roman"/>
                <a:ea typeface="Calibri"/>
                <a:cs typeface="Times New Roman"/>
              </a:rPr>
              <a:t/>
            </a:r>
            <a:br>
              <a:rPr lang="en-US" b="1" dirty="0">
                <a:solidFill>
                  <a:schemeClr val="tx1"/>
                </a:solidFill>
                <a:latin typeface="Times New Roman"/>
                <a:ea typeface="Calibri"/>
                <a:cs typeface="Times New Roman"/>
              </a:rPr>
            </a:br>
            <a:r>
              <a:rPr lang="en-US" b="1" dirty="0" smtClean="0">
                <a:solidFill>
                  <a:schemeClr val="tx1"/>
                </a:solidFill>
                <a:latin typeface="Times New Roman"/>
                <a:ea typeface="Calibri"/>
                <a:cs typeface="Times New Roman"/>
              </a:rPr>
              <a:t/>
            </a:r>
            <a:br>
              <a:rPr lang="en-US" b="1" dirty="0" smtClean="0">
                <a:solidFill>
                  <a:schemeClr val="tx1"/>
                </a:solidFill>
                <a:latin typeface="Times New Roman"/>
                <a:ea typeface="Calibri"/>
                <a:cs typeface="Times New Roman"/>
              </a:rPr>
            </a:br>
            <a:r>
              <a:rPr lang="en-US" sz="4000" b="1" dirty="0" smtClean="0">
                <a:solidFill>
                  <a:schemeClr val="tx1"/>
                </a:solidFill>
                <a:latin typeface="Times New Roman"/>
                <a:ea typeface="Calibri"/>
                <a:cs typeface="Times New Roman"/>
              </a:rPr>
              <a:t>From MDGs to SDGs</a:t>
            </a:r>
            <a:br>
              <a:rPr lang="en-US" sz="4000" b="1" dirty="0" smtClean="0">
                <a:solidFill>
                  <a:schemeClr val="tx1"/>
                </a:solidFill>
                <a:latin typeface="Times New Roman"/>
                <a:ea typeface="Calibri"/>
                <a:cs typeface="Times New Roman"/>
              </a:rPr>
            </a:br>
            <a:r>
              <a:rPr lang="en-US" sz="4000" b="1" dirty="0" smtClean="0">
                <a:solidFill>
                  <a:schemeClr val="tx1"/>
                </a:solidFill>
                <a:latin typeface="Times New Roman"/>
                <a:ea typeface="Calibri"/>
                <a:cs typeface="Times New Roman"/>
              </a:rPr>
              <a:t>&amp;</a:t>
            </a:r>
            <a:br>
              <a:rPr lang="en-US" sz="4000" b="1" dirty="0" smtClean="0">
                <a:solidFill>
                  <a:schemeClr val="tx1"/>
                </a:solidFill>
                <a:latin typeface="Times New Roman"/>
                <a:ea typeface="Calibri"/>
                <a:cs typeface="Times New Roman"/>
              </a:rPr>
            </a:br>
            <a:r>
              <a:rPr lang="en-US" sz="4000" b="1" dirty="0" smtClean="0">
                <a:solidFill>
                  <a:schemeClr val="tx1"/>
                </a:solidFill>
                <a:latin typeface="Times New Roman"/>
                <a:ea typeface="Calibri"/>
                <a:cs typeface="Times New Roman"/>
              </a:rPr>
              <a:t>Power and SDGs: A feminist analysis</a:t>
            </a:r>
            <a:r>
              <a:rPr lang="en-US" dirty="0" smtClean="0">
                <a:solidFill>
                  <a:schemeClr val="tx1"/>
                </a:solidFill>
                <a:latin typeface="Times New Roman"/>
                <a:ea typeface="Calibri"/>
                <a:cs typeface="Times New Roman"/>
              </a:rPr>
              <a:t/>
            </a:r>
            <a:br>
              <a:rPr lang="en-US" dirty="0" smtClean="0">
                <a:solidFill>
                  <a:schemeClr val="tx1"/>
                </a:solidFill>
                <a:latin typeface="Times New Roman"/>
                <a:ea typeface="Calibri"/>
                <a:cs typeface="Times New Roman"/>
              </a:rPr>
            </a:br>
            <a:r>
              <a:rPr lang="en-US" dirty="0" smtClean="0">
                <a:solidFill>
                  <a:schemeClr val="tx1"/>
                </a:solidFill>
                <a:latin typeface="Times New Roman"/>
                <a:ea typeface="Calibri"/>
                <a:cs typeface="Times New Roman"/>
              </a:rPr>
              <a:t/>
            </a:r>
            <a:br>
              <a:rPr lang="en-US" dirty="0" smtClean="0">
                <a:solidFill>
                  <a:schemeClr val="tx1"/>
                </a:solidFill>
                <a:latin typeface="Times New Roman"/>
                <a:ea typeface="Calibri"/>
                <a:cs typeface="Times New Roman"/>
              </a:rPr>
            </a:br>
            <a:r>
              <a:rPr lang="en-US" sz="2000" dirty="0" smtClean="0">
                <a:solidFill>
                  <a:schemeClr val="tx1"/>
                </a:solidFill>
                <a:latin typeface="Times New Roman"/>
                <a:ea typeface="Calibri"/>
                <a:cs typeface="Times New Roman"/>
              </a:rPr>
              <a:t>Presented  by</a:t>
            </a:r>
            <a:r>
              <a:rPr lang="en-US" dirty="0" smtClean="0">
                <a:solidFill>
                  <a:schemeClr val="tx1"/>
                </a:solidFill>
                <a:latin typeface="Times New Roman"/>
                <a:ea typeface="Calibri"/>
                <a:cs typeface="Times New Roman"/>
              </a:rPr>
              <a:t/>
            </a:r>
            <a:br>
              <a:rPr lang="en-US" dirty="0" smtClean="0">
                <a:solidFill>
                  <a:schemeClr val="tx1"/>
                </a:solidFill>
                <a:latin typeface="Times New Roman"/>
                <a:ea typeface="Calibri"/>
                <a:cs typeface="Times New Roman"/>
              </a:rPr>
            </a:br>
            <a:r>
              <a:rPr lang="en-US" sz="3600" dirty="0" err="1" smtClean="0">
                <a:solidFill>
                  <a:schemeClr val="tx1"/>
                </a:solidFill>
                <a:latin typeface="Times New Roman"/>
                <a:ea typeface="Calibri"/>
                <a:cs typeface="Times New Roman"/>
              </a:rPr>
              <a:t>Madiha</a:t>
            </a:r>
            <a:r>
              <a:rPr lang="en-US" sz="3600" dirty="0" smtClean="0">
                <a:solidFill>
                  <a:schemeClr val="tx1"/>
                </a:solidFill>
                <a:latin typeface="Times New Roman"/>
                <a:ea typeface="Calibri"/>
                <a:cs typeface="Times New Roman"/>
              </a:rPr>
              <a:t> Rauf Hashmi</a:t>
            </a:r>
            <a:br>
              <a:rPr lang="en-US" sz="3600" dirty="0" smtClean="0">
                <a:solidFill>
                  <a:schemeClr val="tx1"/>
                </a:solidFill>
                <a:latin typeface="Times New Roman"/>
                <a:ea typeface="Calibri"/>
                <a:cs typeface="Times New Roman"/>
              </a:rPr>
            </a:br>
            <a:endParaRPr lang="en-US" dirty="0"/>
          </a:p>
        </p:txBody>
      </p:sp>
      <p:sp>
        <p:nvSpPr>
          <p:cNvPr id="3" name="Subtitle 2"/>
          <p:cNvSpPr>
            <a:spLocks noGrp="1"/>
          </p:cNvSpPr>
          <p:nvPr>
            <p:ph type="subTitle" idx="1"/>
          </p:nvPr>
        </p:nvSpPr>
        <p:spPr>
          <a:xfrm>
            <a:off x="1371600" y="4572000"/>
            <a:ext cx="6400800" cy="1752600"/>
          </a:xfrm>
        </p:spPr>
        <p:txBody>
          <a:bodyPr>
            <a:normAutofit/>
          </a:bodyPr>
          <a:lstStyle/>
          <a:p>
            <a:r>
              <a:rPr lang="en-US" sz="2400" dirty="0" smtClean="0">
                <a:solidFill>
                  <a:schemeClr val="tx1"/>
                </a:solidFill>
                <a:latin typeface="Times New Roman" panose="02020603050405020304" pitchFamily="18" charset="0"/>
                <a:cs typeface="Times New Roman" panose="02020603050405020304" pitchFamily="18" charset="0"/>
              </a:rPr>
              <a:t>Department of Gender Studies</a:t>
            </a:r>
          </a:p>
          <a:p>
            <a:r>
              <a:rPr lang="en-US" sz="2400" b="1" dirty="0" smtClean="0">
                <a:solidFill>
                  <a:schemeClr val="tx1"/>
                </a:solidFill>
                <a:latin typeface="Times New Roman" panose="02020603050405020304" pitchFamily="18" charset="0"/>
                <a:cs typeface="Times New Roman" panose="02020603050405020304" pitchFamily="18" charset="0"/>
              </a:rPr>
              <a:t>University of Punjab</a:t>
            </a:r>
            <a:endParaRPr lang="en-US"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42764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447800"/>
            <a:ext cx="7408333" cy="4800600"/>
          </a:xfrm>
        </p:spPr>
        <p:txBody>
          <a:bodyPr>
            <a:normAutofit fontScale="25000" lnSpcReduction="20000"/>
          </a:bodyPr>
          <a:lstStyle/>
          <a:p>
            <a:pPr marR="52705" lvl="0">
              <a:lnSpc>
                <a:spcPct val="110000"/>
              </a:lnSpc>
              <a:buClr>
                <a:srgbClr val="31B6FD"/>
              </a:buClr>
            </a:pPr>
            <a:endParaRPr lang="en-US" dirty="0" smtClean="0">
              <a:solidFill>
                <a:schemeClr val="tx1"/>
              </a:solidFill>
              <a:latin typeface="Times New Roman" panose="02020603050405020304" pitchFamily="18" charset="0"/>
              <a:cs typeface="Times New Roman" panose="02020603050405020304" pitchFamily="18" charset="0"/>
            </a:endParaRPr>
          </a:p>
          <a:p>
            <a:pPr marR="52705" lvl="0">
              <a:lnSpc>
                <a:spcPct val="110000"/>
              </a:lnSpc>
              <a:buClr>
                <a:srgbClr val="31B6FD"/>
              </a:buClr>
            </a:pPr>
            <a:r>
              <a:rPr lang="en-US" sz="7200" dirty="0" smtClean="0">
                <a:solidFill>
                  <a:schemeClr val="tx1"/>
                </a:solidFill>
                <a:latin typeface="Times New Roman" panose="02020603050405020304" pitchFamily="18" charset="0"/>
                <a:cs typeface="Times New Roman" panose="02020603050405020304" pitchFamily="18" charset="0"/>
              </a:rPr>
              <a:t>Adopted </a:t>
            </a:r>
            <a:r>
              <a:rPr lang="en-US" sz="7200" dirty="0">
                <a:solidFill>
                  <a:schemeClr val="tx1"/>
                </a:solidFill>
                <a:latin typeface="Times New Roman" panose="02020603050405020304" pitchFamily="18" charset="0"/>
                <a:cs typeface="Times New Roman" panose="02020603050405020304" pitchFamily="18" charset="0"/>
              </a:rPr>
              <a:t>by the United  Nations member nations to follow and expand on MDGs which expired in </a:t>
            </a:r>
            <a:r>
              <a:rPr lang="en-US" sz="7200" dirty="0" smtClean="0">
                <a:solidFill>
                  <a:schemeClr val="tx1"/>
                </a:solidFill>
                <a:latin typeface="Times New Roman" panose="02020603050405020304" pitchFamily="18" charset="0"/>
                <a:cs typeface="Times New Roman" panose="02020603050405020304" pitchFamily="18" charset="0"/>
              </a:rPr>
              <a:t>2015</a:t>
            </a:r>
          </a:p>
          <a:p>
            <a:pPr marR="52705" lvl="0">
              <a:lnSpc>
                <a:spcPct val="110000"/>
              </a:lnSpc>
              <a:buClr>
                <a:srgbClr val="31B6FD"/>
              </a:buClr>
            </a:pPr>
            <a:r>
              <a:rPr lang="en-US" sz="7200" dirty="0" smtClean="0">
                <a:solidFill>
                  <a:schemeClr val="tx1"/>
                </a:solidFill>
                <a:latin typeface="Times New Roman" panose="02020603050405020304" pitchFamily="18" charset="0"/>
                <a:cs typeface="Times New Roman" panose="02020603050405020304" pitchFamily="18" charset="0"/>
              </a:rPr>
              <a:t>Result of </a:t>
            </a:r>
            <a:r>
              <a:rPr lang="en-US" sz="7200" dirty="0">
                <a:solidFill>
                  <a:schemeClr val="tx1"/>
                </a:solidFill>
                <a:latin typeface="Times New Roman" panose="02020603050405020304" pitchFamily="18" charset="0"/>
                <a:cs typeface="Times New Roman" panose="02020603050405020304" pitchFamily="18" charset="0"/>
              </a:rPr>
              <a:t>a three year long transparent, participatory process inclusive of all stakeholders and people’s voices. They represent an unprecedented agreement around sustainable development priorities among 193 Member States. They have received worldwide support from civil society, business, parliamentarians and other actors. </a:t>
            </a:r>
          </a:p>
          <a:p>
            <a:pPr marR="52705" lvl="0">
              <a:lnSpc>
                <a:spcPct val="110000"/>
              </a:lnSpc>
              <a:buClr>
                <a:srgbClr val="31B6FD"/>
              </a:buClr>
            </a:pPr>
            <a:r>
              <a:rPr lang="en-US" sz="7200" dirty="0" smtClean="0">
                <a:solidFill>
                  <a:schemeClr val="tx1"/>
                </a:solidFill>
                <a:latin typeface="Times New Roman" panose="02020603050405020304" pitchFamily="18" charset="0"/>
                <a:cs typeface="Times New Roman" panose="02020603050405020304" pitchFamily="18" charset="0"/>
              </a:rPr>
              <a:t>The </a:t>
            </a:r>
            <a:r>
              <a:rPr lang="en-US" sz="7200" dirty="0">
                <a:solidFill>
                  <a:schemeClr val="tx1"/>
                </a:solidFill>
                <a:latin typeface="Times New Roman" panose="02020603050405020304" pitchFamily="18" charset="0"/>
                <a:cs typeface="Times New Roman" panose="02020603050405020304" pitchFamily="18" charset="0"/>
              </a:rPr>
              <a:t>decision to launch a process to develop a set of SDGs was made by UN Member States at the United Nations Conference on Sustainable Development (Rio+20), held in Rio de Janeiro in June 2012.</a:t>
            </a:r>
          </a:p>
          <a:p>
            <a:pPr lvl="0">
              <a:buClr>
                <a:srgbClr val="31B6FD"/>
              </a:buClr>
            </a:pPr>
            <a:r>
              <a:rPr lang="en-US" sz="7200" dirty="0" smtClean="0">
                <a:solidFill>
                  <a:schemeClr val="tx1"/>
                </a:solidFill>
                <a:latin typeface="Times New Roman" panose="02020603050405020304" pitchFamily="18" charset="0"/>
                <a:cs typeface="Times New Roman" panose="02020603050405020304" pitchFamily="18" charset="0"/>
              </a:rPr>
              <a:t>Broader agenda </a:t>
            </a:r>
            <a:r>
              <a:rPr lang="en-US" sz="7200" dirty="0">
                <a:solidFill>
                  <a:schemeClr val="tx1"/>
                </a:solidFill>
                <a:latin typeface="Times New Roman" panose="02020603050405020304" pitchFamily="18" charset="0"/>
                <a:cs typeface="Times New Roman" panose="02020603050405020304" pitchFamily="18" charset="0"/>
              </a:rPr>
              <a:t>of </a:t>
            </a:r>
            <a:r>
              <a:rPr lang="en-US" sz="7200" dirty="0" smtClean="0">
                <a:solidFill>
                  <a:schemeClr val="tx1"/>
                </a:solidFill>
                <a:latin typeface="Times New Roman" panose="02020603050405020304" pitchFamily="18" charset="0"/>
                <a:cs typeface="Times New Roman" panose="02020603050405020304" pitchFamily="18" charset="0"/>
              </a:rPr>
              <a:t> with respect to gender and cover </a:t>
            </a:r>
            <a:r>
              <a:rPr lang="en-US" sz="7200" dirty="0">
                <a:latin typeface="Times New Roman"/>
                <a:ea typeface="Times New Roman"/>
              </a:rPr>
              <a:t>aspects</a:t>
            </a:r>
            <a:r>
              <a:rPr lang="en-US" sz="7200" spc="-90" dirty="0">
                <a:latin typeface="Times New Roman"/>
                <a:ea typeface="Times New Roman"/>
              </a:rPr>
              <a:t> </a:t>
            </a:r>
            <a:r>
              <a:rPr lang="en-US" sz="7200" dirty="0">
                <a:latin typeface="Times New Roman"/>
                <a:ea typeface="Times New Roman"/>
              </a:rPr>
              <a:t>of</a:t>
            </a:r>
            <a:r>
              <a:rPr lang="en-US" sz="7200" spc="-55" dirty="0">
                <a:latin typeface="Times New Roman"/>
                <a:ea typeface="Times New Roman"/>
              </a:rPr>
              <a:t> </a:t>
            </a:r>
            <a:r>
              <a:rPr lang="en-US" sz="7200" dirty="0" smtClean="0">
                <a:latin typeface="Times New Roman"/>
                <a:ea typeface="Times New Roman"/>
              </a:rPr>
              <a:t>complex</a:t>
            </a:r>
            <a:r>
              <a:rPr lang="en-US" sz="7200" spc="-75" dirty="0" smtClean="0">
                <a:latin typeface="Times New Roman"/>
                <a:ea typeface="Times New Roman"/>
              </a:rPr>
              <a:t> </a:t>
            </a:r>
            <a:r>
              <a:rPr lang="en-US" sz="7200" dirty="0">
                <a:latin typeface="Times New Roman"/>
                <a:ea typeface="Times New Roman"/>
              </a:rPr>
              <a:t>realities</a:t>
            </a:r>
            <a:r>
              <a:rPr lang="en-US" sz="7200" spc="-105" dirty="0">
                <a:latin typeface="Times New Roman"/>
                <a:ea typeface="Times New Roman"/>
              </a:rPr>
              <a:t> </a:t>
            </a:r>
            <a:r>
              <a:rPr lang="en-US" sz="7200" dirty="0">
                <a:latin typeface="Times New Roman"/>
                <a:ea typeface="Times New Roman"/>
              </a:rPr>
              <a:t>of</a:t>
            </a:r>
            <a:r>
              <a:rPr lang="en-US" sz="7200" spc="-55" dirty="0">
                <a:latin typeface="Times New Roman"/>
                <a:ea typeface="Times New Roman"/>
              </a:rPr>
              <a:t> </a:t>
            </a:r>
            <a:r>
              <a:rPr lang="en-US" sz="7200" dirty="0">
                <a:latin typeface="Times New Roman"/>
                <a:ea typeface="Times New Roman"/>
              </a:rPr>
              <a:t>wome</a:t>
            </a:r>
            <a:r>
              <a:rPr lang="en-US" sz="7200" spc="5" dirty="0">
                <a:latin typeface="Times New Roman"/>
                <a:ea typeface="Times New Roman"/>
              </a:rPr>
              <a:t>n’</a:t>
            </a:r>
            <a:r>
              <a:rPr lang="en-US" sz="7200" dirty="0">
                <a:latin typeface="Times New Roman"/>
                <a:ea typeface="Times New Roman"/>
              </a:rPr>
              <a:t>s</a:t>
            </a:r>
            <a:r>
              <a:rPr lang="en-US" sz="7200" spc="-5" dirty="0">
                <a:latin typeface="Times New Roman"/>
                <a:ea typeface="Times New Roman"/>
              </a:rPr>
              <a:t> </a:t>
            </a:r>
            <a:r>
              <a:rPr lang="en-US" sz="7200" dirty="0">
                <a:latin typeface="Times New Roman"/>
                <a:ea typeface="Times New Roman"/>
              </a:rPr>
              <a:t>lives</a:t>
            </a:r>
            <a:endParaRPr lang="en-US" sz="7200" dirty="0" smtClean="0">
              <a:solidFill>
                <a:schemeClr val="tx1"/>
              </a:solidFill>
              <a:latin typeface="Times New Roman" panose="02020603050405020304" pitchFamily="18" charset="0"/>
              <a:cs typeface="Times New Roman" panose="02020603050405020304" pitchFamily="18" charset="0"/>
            </a:endParaRPr>
          </a:p>
          <a:p>
            <a:pPr lvl="0">
              <a:buClr>
                <a:srgbClr val="31B6FD"/>
              </a:buClr>
            </a:pPr>
            <a:r>
              <a:rPr lang="en-US" sz="7200" dirty="0" smtClean="0">
                <a:solidFill>
                  <a:schemeClr val="tx1"/>
                </a:solidFill>
                <a:latin typeface="Times New Roman" panose="02020603050405020304" pitchFamily="18" charset="0"/>
                <a:cs typeface="Times New Roman" panose="02020603050405020304" pitchFamily="18" charset="0"/>
              </a:rPr>
              <a:t>Broder scope of development </a:t>
            </a:r>
            <a:r>
              <a:rPr lang="en-US" sz="7200" dirty="0">
                <a:solidFill>
                  <a:schemeClr val="tx1"/>
                </a:solidFill>
                <a:latin typeface="Times New Roman" panose="02020603050405020304" pitchFamily="18" charset="0"/>
                <a:cs typeface="Times New Roman" panose="02020603050405020304" pitchFamily="18" charset="0"/>
              </a:rPr>
              <a:t>that includes environmental, social, and economic </a:t>
            </a:r>
            <a:r>
              <a:rPr lang="en-US" sz="7200" dirty="0" smtClean="0">
                <a:solidFill>
                  <a:schemeClr val="tx1"/>
                </a:solidFill>
                <a:latin typeface="Times New Roman" panose="02020603050405020304" pitchFamily="18" charset="0"/>
                <a:cs typeface="Times New Roman" panose="02020603050405020304" pitchFamily="18" charset="0"/>
              </a:rPr>
              <a:t>sustainability</a:t>
            </a:r>
          </a:p>
          <a:p>
            <a:pPr lvl="0">
              <a:buClr>
                <a:srgbClr val="31B6FD"/>
              </a:buClr>
            </a:pPr>
            <a:r>
              <a:rPr lang="en-US" sz="7200" dirty="0" smtClean="0">
                <a:solidFill>
                  <a:prstClr val="black"/>
                </a:solidFill>
                <a:latin typeface="Times New Roman" panose="02020603050405020304" pitchFamily="18" charset="0"/>
                <a:cs typeface="Times New Roman" panose="02020603050405020304" pitchFamily="18" charset="0"/>
              </a:rPr>
              <a:t>Incorporation </a:t>
            </a:r>
            <a:r>
              <a:rPr lang="en-US" sz="7200" dirty="0">
                <a:solidFill>
                  <a:prstClr val="black"/>
                </a:solidFill>
                <a:latin typeface="Times New Roman" panose="02020603050405020304" pitchFamily="18" charset="0"/>
                <a:cs typeface="Times New Roman" panose="02020603050405020304" pitchFamily="18" charset="0"/>
              </a:rPr>
              <a:t>of SDGs into national planning processes, strategies, and policies is decided by each government</a:t>
            </a:r>
          </a:p>
          <a:p>
            <a:pPr lvl="0">
              <a:buClr>
                <a:srgbClr val="31B6FD"/>
              </a:buClr>
            </a:pPr>
            <a:r>
              <a:rPr lang="en-US" sz="7200" dirty="0" smtClean="0">
                <a:solidFill>
                  <a:prstClr val="black"/>
                </a:solidFill>
                <a:latin typeface="Times New Roman" panose="02020603050405020304" pitchFamily="18" charset="0"/>
                <a:cs typeface="Times New Roman" panose="02020603050405020304" pitchFamily="18" charset="0"/>
              </a:rPr>
              <a:t>A </a:t>
            </a:r>
            <a:r>
              <a:rPr lang="en-US" sz="7200" dirty="0">
                <a:solidFill>
                  <a:prstClr val="black"/>
                </a:solidFill>
                <a:latin typeface="Times New Roman" panose="02020603050405020304" pitchFamily="18" charset="0"/>
                <a:cs typeface="Times New Roman" panose="02020603050405020304" pitchFamily="18" charset="0"/>
              </a:rPr>
              <a:t>core feature of the SDGs has been the means of implementation </a:t>
            </a:r>
            <a:r>
              <a:rPr lang="en-US" sz="7200" dirty="0" smtClean="0">
                <a:solidFill>
                  <a:prstClr val="black"/>
                </a:solidFill>
                <a:latin typeface="Times New Roman" panose="02020603050405020304" pitchFamily="18" charset="0"/>
                <a:cs typeface="Times New Roman" panose="02020603050405020304" pitchFamily="18" charset="0"/>
              </a:rPr>
              <a:t>(goal 17),the </a:t>
            </a:r>
            <a:r>
              <a:rPr lang="en-US" sz="7200" dirty="0">
                <a:solidFill>
                  <a:prstClr val="black"/>
                </a:solidFill>
                <a:latin typeface="Times New Roman" panose="02020603050405020304" pitchFamily="18" charset="0"/>
                <a:cs typeface="Times New Roman" panose="02020603050405020304" pitchFamily="18" charset="0"/>
              </a:rPr>
              <a:t>mobilization of financial resources  </a:t>
            </a:r>
            <a:r>
              <a:rPr lang="en-US" sz="7200" dirty="0" smtClean="0">
                <a:solidFill>
                  <a:prstClr val="black"/>
                </a:solidFill>
                <a:latin typeface="Times New Roman" panose="02020603050405020304" pitchFamily="18" charset="0"/>
                <a:cs typeface="Times New Roman" panose="02020603050405020304" pitchFamily="18" charset="0"/>
              </a:rPr>
              <a:t>as </a:t>
            </a:r>
            <a:r>
              <a:rPr lang="en-US" sz="7200" dirty="0">
                <a:solidFill>
                  <a:prstClr val="black"/>
                </a:solidFill>
                <a:latin typeface="Times New Roman" panose="02020603050405020304" pitchFamily="18" charset="0"/>
                <a:cs typeface="Times New Roman" panose="02020603050405020304" pitchFamily="18" charset="0"/>
              </a:rPr>
              <a:t>well as capacity–building and the transfer of environmentally sound technologies.</a:t>
            </a:r>
          </a:p>
          <a:p>
            <a:pPr lvl="0">
              <a:buClr>
                <a:srgbClr val="31B6FD"/>
              </a:buClr>
            </a:pPr>
            <a:endParaRPr lang="en-US" sz="5600" dirty="0">
              <a:solidFill>
                <a:prstClr val="black"/>
              </a:solidFill>
              <a:latin typeface="Times New Roman" panose="02020603050405020304" pitchFamily="18" charset="0"/>
              <a:cs typeface="Times New Roman" panose="02020603050405020304" pitchFamily="18" charset="0"/>
            </a:endParaRPr>
          </a:p>
          <a:p>
            <a:pPr lvl="0">
              <a:buClr>
                <a:srgbClr val="31B6FD"/>
              </a:buClr>
            </a:pPr>
            <a:endParaRPr lang="en-US" sz="2800" dirty="0">
              <a:solidFill>
                <a:prstClr val="black"/>
              </a:solidFill>
              <a:latin typeface="Times New Roman" panose="02020603050405020304" pitchFamily="18" charset="0"/>
              <a:cs typeface="Times New Roman" panose="02020603050405020304" pitchFamily="18" charset="0"/>
            </a:endParaRPr>
          </a:p>
          <a:p>
            <a:pPr lvl="0">
              <a:buClr>
                <a:srgbClr val="31B6FD"/>
              </a:buClr>
            </a:pPr>
            <a:endParaRPr lang="en-US" sz="2800" dirty="0">
              <a:solidFill>
                <a:prstClr val="black"/>
              </a:solidFill>
              <a:latin typeface="Times New Roman" panose="02020603050405020304" pitchFamily="18" charset="0"/>
              <a:cs typeface="Times New Roman" panose="02020603050405020304" pitchFamily="18" charset="0"/>
            </a:endParaRPr>
          </a:p>
          <a:p>
            <a:pPr lvl="0">
              <a:buClr>
                <a:srgbClr val="31B6FD"/>
              </a:buClr>
            </a:pPr>
            <a:endParaRPr lang="en-US" sz="2200" dirty="0" smtClean="0">
              <a:solidFill>
                <a:prstClr val="black"/>
              </a:solidFill>
              <a:latin typeface="Times New Roman" panose="02020603050405020304" pitchFamily="18" charset="0"/>
              <a:cs typeface="Times New Roman" panose="02020603050405020304" pitchFamily="18" charset="0"/>
            </a:endParaRPr>
          </a:p>
          <a:p>
            <a:pPr lvl="0">
              <a:buClr>
                <a:srgbClr val="31B6FD"/>
              </a:buClr>
            </a:pPr>
            <a:endParaRPr lang="en-US" sz="2200" dirty="0" smtClean="0">
              <a:solidFill>
                <a:schemeClr val="tx1"/>
              </a:solidFill>
              <a:latin typeface="Times New Roman" panose="02020603050405020304" pitchFamily="18" charset="0"/>
              <a:cs typeface="Times New Roman" panose="02020603050405020304" pitchFamily="18" charset="0"/>
            </a:endParaRPr>
          </a:p>
          <a:p>
            <a:pPr marL="0" lvl="0" indent="0">
              <a:spcBef>
                <a:spcPts val="0"/>
              </a:spcBef>
              <a:buClrTx/>
              <a:buSzTx/>
              <a:buNone/>
            </a:pPr>
            <a:r>
              <a:rPr lang="en-US" sz="2200" dirty="0">
                <a:solidFill>
                  <a:schemeClr val="tx1"/>
                </a:solidFill>
                <a:latin typeface="Times New Roman" panose="02020603050405020304" pitchFamily="18" charset="0"/>
                <a:cs typeface="Times New Roman" panose="02020603050405020304" pitchFamily="18" charset="0"/>
              </a:rPr>
              <a:t>	</a:t>
            </a:r>
          </a:p>
          <a:p>
            <a:pPr lvl="0">
              <a:buClr>
                <a:srgbClr val="31B6FD"/>
              </a:buClr>
            </a:pPr>
            <a:endParaRPr lang="en-US" sz="2200" dirty="0" smtClean="0">
              <a:solidFill>
                <a:schemeClr val="tx1"/>
              </a:solidFill>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3600" b="1" dirty="0" smtClean="0">
                <a:solidFill>
                  <a:schemeClr val="tx1"/>
                </a:solidFill>
                <a:latin typeface="Times New Roman" panose="02020603050405020304" pitchFamily="18" charset="0"/>
                <a:cs typeface="Times New Roman" panose="02020603050405020304" pitchFamily="18" charset="0"/>
              </a:rPr>
              <a:t>Aspects of Sustainable Development Goals</a:t>
            </a:r>
            <a:endParaRPr lang="en-US" sz="3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19737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8775" y="271582"/>
            <a:ext cx="8896081" cy="6632585"/>
          </a:xfrm>
          <a:prstGeom prst="rect">
            <a:avLst/>
          </a:prstGeom>
          <a:noFill/>
        </p:spPr>
        <p:txBody>
          <a:bodyPr wrap="square" rtlCol="0">
            <a:spAutoFit/>
          </a:bodyPr>
          <a:lstStyle/>
          <a:p>
            <a:pPr algn="ctr"/>
            <a:endParaRPr lang="en-US" sz="1600" b="1" u="sng" dirty="0" smtClean="0">
              <a:solidFill>
                <a:prstClr val="black"/>
              </a:solidFill>
            </a:endParaRPr>
          </a:p>
          <a:p>
            <a:pPr marL="285750" indent="-285750" algn="just">
              <a:buFont typeface="Arial" panose="020B0604020202020204" pitchFamily="34" charset="0"/>
              <a:buChar char="•"/>
            </a:pPr>
            <a:r>
              <a:rPr lang="en-GB" dirty="0">
                <a:latin typeface="Times New Roman" panose="02020603050405020304" pitchFamily="18" charset="0"/>
                <a:cs typeface="Times New Roman" panose="02020603050405020304" pitchFamily="18" charset="0"/>
              </a:rPr>
              <a:t>The </a:t>
            </a:r>
            <a:r>
              <a:rPr lang="en-GB" dirty="0" smtClean="0">
                <a:latin typeface="Times New Roman" panose="02020603050405020304" pitchFamily="18" charset="0"/>
                <a:cs typeface="Times New Roman" panose="02020603050405020304" pitchFamily="18" charset="0"/>
              </a:rPr>
              <a:t>goals</a:t>
            </a:r>
            <a:r>
              <a:rPr lang="en-GB" b="1"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and </a:t>
            </a:r>
            <a:r>
              <a:rPr lang="en-GB" dirty="0">
                <a:latin typeface="Times New Roman" panose="02020603050405020304" pitchFamily="18" charset="0"/>
                <a:cs typeface="Times New Roman" panose="02020603050405020304" pitchFamily="18" charset="0"/>
              </a:rPr>
              <a:t>targets are </a:t>
            </a:r>
            <a:r>
              <a:rPr lang="en-GB" dirty="0" smtClean="0">
                <a:latin typeface="Times New Roman" panose="02020603050405020304" pitchFamily="18" charset="0"/>
                <a:cs typeface="Times New Roman" panose="02020603050405020304" pitchFamily="18" charset="0"/>
              </a:rPr>
              <a:t>“global” in nature </a:t>
            </a:r>
            <a:r>
              <a:rPr lang="en-GB" dirty="0">
                <a:latin typeface="Times New Roman" panose="02020603050405020304" pitchFamily="18" charset="0"/>
                <a:cs typeface="Times New Roman" panose="02020603050405020304" pitchFamily="18" charset="0"/>
              </a:rPr>
              <a:t>taking into account different national realities, capacities and levels of development and respecting national policies and </a:t>
            </a:r>
            <a:r>
              <a:rPr lang="en-GB" dirty="0" smtClean="0">
                <a:latin typeface="Times New Roman" panose="02020603050405020304" pitchFamily="18" charset="0"/>
                <a:cs typeface="Times New Roman" panose="02020603050405020304" pitchFamily="18" charset="0"/>
              </a:rPr>
              <a:t>priorities.</a:t>
            </a:r>
          </a:p>
          <a:p>
            <a:pPr marL="285750" indent="-285750" algn="just">
              <a:buFont typeface="Arial" panose="020B0604020202020204" pitchFamily="34" charset="0"/>
              <a:buChar char="•"/>
            </a:pPr>
            <a:endParaRPr lang="en-GB" b="1" u="sng"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GB" dirty="0" smtClean="0">
                <a:latin typeface="Times New Roman" panose="02020603050405020304" pitchFamily="18" charset="0"/>
                <a:cs typeface="Times New Roman" panose="02020603050405020304" pitchFamily="18" charset="0"/>
              </a:rPr>
              <a:t>The SDGs recognize  without </a:t>
            </a:r>
            <a:r>
              <a:rPr lang="en-GB" dirty="0">
                <a:latin typeface="Times New Roman" panose="02020603050405020304" pitchFamily="18" charset="0"/>
                <a:cs typeface="Times New Roman" panose="02020603050405020304" pitchFamily="18" charset="0"/>
              </a:rPr>
              <a:t>addressing human rights and complex humanitarian issues </a:t>
            </a:r>
            <a:r>
              <a:rPr lang="en-GB" dirty="0" smtClean="0">
                <a:latin typeface="Times New Roman" panose="02020603050405020304" pitchFamily="18" charset="0"/>
                <a:cs typeface="Times New Roman" panose="02020603050405020304" pitchFamily="18" charset="0"/>
              </a:rPr>
              <a:t>, development can not be achieved.</a:t>
            </a:r>
          </a:p>
          <a:p>
            <a:pPr marL="285750" indent="-285750" algn="just">
              <a:buFont typeface="Arial" panose="020B0604020202020204" pitchFamily="34" charset="0"/>
              <a:buChar char="•"/>
            </a:pPr>
            <a:endParaRPr lang="en-GB"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GB" dirty="0" smtClean="0">
                <a:latin typeface="Times New Roman" panose="02020603050405020304" pitchFamily="18" charset="0"/>
                <a:cs typeface="Times New Roman" panose="02020603050405020304" pitchFamily="18" charset="0"/>
              </a:rPr>
              <a:t>The SDGs </a:t>
            </a:r>
            <a:r>
              <a:rPr lang="en-GB" dirty="0">
                <a:latin typeface="Times New Roman" panose="02020603050405020304" pitchFamily="18" charset="0"/>
                <a:cs typeface="Times New Roman" panose="02020603050405020304" pitchFamily="18" charset="0"/>
              </a:rPr>
              <a:t>are people-</a:t>
            </a:r>
            <a:r>
              <a:rPr lang="en-GB" dirty="0" err="1">
                <a:latin typeface="Times New Roman" panose="02020603050405020304" pitchFamily="18" charset="0"/>
                <a:cs typeface="Times New Roman" panose="02020603050405020304" pitchFamily="18" charset="0"/>
              </a:rPr>
              <a:t>centered</a:t>
            </a:r>
            <a:r>
              <a:rPr lang="en-GB" dirty="0">
                <a:latin typeface="Times New Roman" panose="02020603050405020304" pitchFamily="18" charset="0"/>
                <a:cs typeface="Times New Roman" panose="02020603050405020304" pitchFamily="18" charset="0"/>
              </a:rPr>
              <a:t> and planet-sensitive.  They are </a:t>
            </a:r>
            <a:r>
              <a:rPr lang="en-GB" dirty="0" smtClean="0">
                <a:latin typeface="Times New Roman" panose="02020603050405020304" pitchFamily="18" charset="0"/>
                <a:cs typeface="Times New Roman" panose="02020603050405020304" pitchFamily="18" charset="0"/>
              </a:rPr>
              <a:t>universal, applying </a:t>
            </a:r>
            <a:r>
              <a:rPr lang="en-GB" dirty="0">
                <a:latin typeface="Times New Roman" panose="02020603050405020304" pitchFamily="18" charset="0"/>
                <a:cs typeface="Times New Roman" panose="02020603050405020304" pitchFamily="18" charset="0"/>
              </a:rPr>
              <a:t>to all countries while recognizing different </a:t>
            </a:r>
            <a:r>
              <a:rPr lang="en-GB" dirty="0" smtClean="0">
                <a:latin typeface="Times New Roman" panose="02020603050405020304" pitchFamily="18" charset="0"/>
                <a:cs typeface="Times New Roman" panose="02020603050405020304" pitchFamily="18" charset="0"/>
              </a:rPr>
              <a:t>culture, realities </a:t>
            </a:r>
            <a:r>
              <a:rPr lang="en-GB" dirty="0">
                <a:latin typeface="Times New Roman" panose="02020603050405020304" pitchFamily="18" charset="0"/>
                <a:cs typeface="Times New Roman" panose="02020603050405020304" pitchFamily="18" charset="0"/>
              </a:rPr>
              <a:t>and </a:t>
            </a:r>
            <a:r>
              <a:rPr lang="en-GB" dirty="0" smtClean="0">
                <a:latin typeface="Times New Roman" panose="02020603050405020304" pitchFamily="18" charset="0"/>
                <a:cs typeface="Times New Roman" panose="02020603050405020304" pitchFamily="18" charset="0"/>
              </a:rPr>
              <a:t>capabilities.  The goals </a:t>
            </a:r>
            <a:r>
              <a:rPr lang="en-GB" dirty="0">
                <a:latin typeface="Times New Roman" panose="02020603050405020304" pitchFamily="18" charset="0"/>
                <a:cs typeface="Times New Roman" panose="02020603050405020304" pitchFamily="18" charset="0"/>
              </a:rPr>
              <a:t>are not independent from each other; they need to be implemented in an integrated </a:t>
            </a:r>
            <a:r>
              <a:rPr lang="en-GB" dirty="0" smtClean="0">
                <a:latin typeface="Times New Roman" panose="02020603050405020304" pitchFamily="18" charset="0"/>
                <a:cs typeface="Times New Roman" panose="02020603050405020304" pitchFamily="18" charset="0"/>
              </a:rPr>
              <a:t>manner.</a:t>
            </a:r>
          </a:p>
          <a:p>
            <a:pPr marL="285750" indent="-285750" algn="just">
              <a:buFont typeface="Arial" panose="020B0604020202020204" pitchFamily="34" charset="0"/>
              <a:buChar char="•"/>
            </a:pPr>
            <a:endParaRPr lang="en-GB"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Transformative</a:t>
            </a:r>
            <a:r>
              <a:rPr lang="en-US" dirty="0">
                <a:latin typeface="Times New Roman" panose="02020603050405020304" pitchFamily="18" charset="0"/>
                <a:cs typeface="Times New Roman" panose="02020603050405020304" pitchFamily="18" charset="0"/>
              </a:rPr>
              <a:t>: Transforming current challenges into opportunities for the 5P (peace, people, planet, prosperity and partnership</a:t>
            </a:r>
            <a:r>
              <a:rPr lang="en-US" dirty="0" smtClean="0">
                <a:latin typeface="Times New Roman" panose="02020603050405020304" pitchFamily="18" charset="0"/>
                <a:cs typeface="Times New Roman" panose="02020603050405020304" pitchFamily="18" charset="0"/>
              </a:rPr>
              <a:t>)</a:t>
            </a:r>
          </a:p>
          <a:p>
            <a:pPr marL="285750" indent="-285750" algn="just">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Structural </a:t>
            </a:r>
            <a:r>
              <a:rPr lang="en-US" dirty="0" smtClean="0">
                <a:latin typeface="Times New Roman" panose="02020603050405020304" pitchFamily="18" charset="0"/>
                <a:cs typeface="Times New Roman" panose="02020603050405020304" pitchFamily="18" charset="0"/>
              </a:rPr>
              <a:t>reforms</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power structure and shift in economic models, goal 10 and 16  )</a:t>
            </a:r>
          </a:p>
          <a:p>
            <a:pPr marL="285750" indent="-285750"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SDGs also incorporate economic dimensions they include a goal for growth that is sustainable and inclusive (Goal 8</a:t>
            </a:r>
            <a:r>
              <a:rPr lang="en-US" dirty="0" smtClean="0">
                <a:latin typeface="Times New Roman" panose="02020603050405020304" pitchFamily="18" charset="0"/>
                <a:cs typeface="Times New Roman" panose="02020603050405020304" pitchFamily="18" charset="0"/>
              </a:rPr>
              <a:t>).</a:t>
            </a:r>
          </a:p>
          <a:p>
            <a:pPr marL="285750" indent="-285750" algn="just">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Goal on </a:t>
            </a:r>
            <a:r>
              <a:rPr lang="en-US" dirty="0">
                <a:latin typeface="Times New Roman" panose="02020603050405020304" pitchFamily="18" charset="0"/>
                <a:cs typeface="Times New Roman" panose="02020603050405020304" pitchFamily="18" charset="0"/>
              </a:rPr>
              <a:t>inequality (Goal 10) </a:t>
            </a:r>
            <a:r>
              <a:rPr lang="en-US" dirty="0" smtClean="0">
                <a:latin typeface="Times New Roman" panose="02020603050405020304" pitchFamily="18" charset="0"/>
                <a:cs typeface="Times New Roman" panose="02020603050405020304" pitchFamily="18" charset="0"/>
              </a:rPr>
              <a:t>addresses </a:t>
            </a:r>
            <a:r>
              <a:rPr lang="en-US" dirty="0">
                <a:latin typeface="Times New Roman" panose="02020603050405020304" pitchFamily="18" charset="0"/>
                <a:cs typeface="Times New Roman" panose="02020603050405020304" pitchFamily="18" charset="0"/>
              </a:rPr>
              <a:t>disparities within and between countries </a:t>
            </a:r>
            <a:endParaRPr lang="en-US"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endParaRPr lang="en-US" sz="1600" dirty="0" smtClean="0">
              <a:latin typeface="Times New Roman" panose="02020603050405020304" pitchFamily="18" charset="0"/>
              <a:cs typeface="Times New Roman" panose="02020603050405020304" pitchFamily="18" charset="0"/>
            </a:endParaRPr>
          </a:p>
          <a:p>
            <a:pPr algn="just"/>
            <a:endParaRPr lang="en-GB" sz="1600" b="1" u="sng" dirty="0">
              <a:latin typeface="Times New Roman" panose="02020603050405020304" pitchFamily="18" charset="0"/>
              <a:cs typeface="Times New Roman" panose="02020603050405020304" pitchFamily="18" charset="0"/>
            </a:endParaRPr>
          </a:p>
          <a:p>
            <a:pPr algn="just"/>
            <a:endParaRPr lang="en-US" sz="1700" dirty="0">
              <a:solidFill>
                <a:prstClr val="black"/>
              </a:solidFill>
            </a:endParaRPr>
          </a:p>
          <a:p>
            <a:pPr marL="285750" indent="-285750" algn="just">
              <a:buFont typeface="Arial" panose="020B0604020202020204" pitchFamily="34" charset="0"/>
              <a:buChar char="•"/>
            </a:pPr>
            <a:endParaRPr lang="en-GB" dirty="0">
              <a:solidFill>
                <a:prstClr val="black"/>
              </a:solidFill>
            </a:endParaRPr>
          </a:p>
          <a:p>
            <a:pPr marL="285750" indent="-285750" algn="just">
              <a:buFont typeface="Arial" panose="020B0604020202020204" pitchFamily="34" charset="0"/>
              <a:buChar char="•"/>
            </a:pPr>
            <a:endParaRPr lang="en-US" dirty="0">
              <a:solidFill>
                <a:prstClr val="black"/>
              </a:solidFill>
            </a:endParaRPr>
          </a:p>
        </p:txBody>
      </p:sp>
    </p:spTree>
    <p:extLst>
      <p:ext uri="{BB962C8B-B14F-4D97-AF65-F5344CB8AC3E}">
        <p14:creationId xmlns:p14="http://schemas.microsoft.com/office/powerpoint/2010/main" val="27291689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066800"/>
            <a:ext cx="7408333" cy="5105400"/>
          </a:xfrm>
        </p:spPr>
        <p:txBody>
          <a:bodyPr>
            <a:normAutofit fontScale="25000" lnSpcReduction="20000"/>
          </a:bodyPr>
          <a:lstStyle/>
          <a:p>
            <a:pPr marR="52705" lvl="0">
              <a:lnSpc>
                <a:spcPct val="110000"/>
              </a:lnSpc>
              <a:buClr>
                <a:srgbClr val="31B6FD"/>
              </a:buClr>
            </a:pPr>
            <a:endParaRPr lang="en-US" dirty="0" smtClean="0">
              <a:solidFill>
                <a:schemeClr val="tx1"/>
              </a:solidFill>
              <a:latin typeface="Times New Roman" panose="02020603050405020304" pitchFamily="18" charset="0"/>
              <a:cs typeface="Times New Roman" panose="02020603050405020304" pitchFamily="18" charset="0"/>
            </a:endParaRPr>
          </a:p>
          <a:p>
            <a:pPr marR="52705" lvl="0">
              <a:lnSpc>
                <a:spcPct val="110000"/>
              </a:lnSpc>
              <a:buClr>
                <a:srgbClr val="31B6FD"/>
              </a:buClr>
            </a:pPr>
            <a:r>
              <a:rPr lang="en-US" sz="7200" dirty="0" smtClean="0">
                <a:solidFill>
                  <a:schemeClr val="tx1"/>
                </a:solidFill>
                <a:latin typeface="Times New Roman" panose="02020603050405020304" pitchFamily="18" charset="0"/>
                <a:cs typeface="Times New Roman" panose="02020603050405020304" pitchFamily="18" charset="0"/>
              </a:rPr>
              <a:t>A  </a:t>
            </a:r>
            <a:r>
              <a:rPr lang="en-US" sz="7200" dirty="0">
                <a:solidFill>
                  <a:schemeClr val="tx1"/>
                </a:solidFill>
                <a:latin typeface="Times New Roman" panose="02020603050405020304" pitchFamily="18" charset="0"/>
                <a:cs typeface="Times New Roman" panose="02020603050405020304" pitchFamily="18" charset="0"/>
              </a:rPr>
              <a:t>risk that the most transformative goals and targets would be neglected in implementation  through  selectivity, simpliﬁcation, and national adaptation</a:t>
            </a:r>
            <a:r>
              <a:rPr lang="en-US" sz="7200" dirty="0" smtClean="0">
                <a:solidFill>
                  <a:schemeClr val="tx1"/>
                </a:solidFill>
                <a:latin typeface="Times New Roman" panose="02020603050405020304" pitchFamily="18" charset="0"/>
                <a:cs typeface="Times New Roman" panose="02020603050405020304" pitchFamily="18" charset="0"/>
              </a:rPr>
              <a:t>.</a:t>
            </a:r>
          </a:p>
          <a:p>
            <a:pPr marR="52705" lvl="0">
              <a:lnSpc>
                <a:spcPct val="110000"/>
              </a:lnSpc>
              <a:buClr>
                <a:srgbClr val="31B6FD"/>
              </a:buClr>
            </a:pPr>
            <a:r>
              <a:rPr lang="en-US" sz="7200" dirty="0">
                <a:solidFill>
                  <a:schemeClr val="tx1"/>
                </a:solidFill>
                <a:latin typeface="Times New Roman"/>
                <a:ea typeface="Times New Roman"/>
              </a:rPr>
              <a:t>Selectivity</a:t>
            </a:r>
            <a:r>
              <a:rPr lang="en-US" sz="7200" spc="225" dirty="0">
                <a:solidFill>
                  <a:schemeClr val="tx1"/>
                </a:solidFill>
                <a:latin typeface="Times New Roman"/>
                <a:ea typeface="Times New Roman"/>
              </a:rPr>
              <a:t> </a:t>
            </a:r>
            <a:r>
              <a:rPr lang="en-US" sz="7200" dirty="0">
                <a:solidFill>
                  <a:schemeClr val="tx1"/>
                </a:solidFill>
                <a:latin typeface="Times New Roman"/>
                <a:ea typeface="Times New Roman"/>
              </a:rPr>
              <a:t>could</a:t>
            </a:r>
            <a:r>
              <a:rPr lang="en-US" sz="7200" spc="170" dirty="0">
                <a:solidFill>
                  <a:schemeClr val="tx1"/>
                </a:solidFill>
                <a:latin typeface="Times New Roman"/>
                <a:ea typeface="Times New Roman"/>
              </a:rPr>
              <a:t> </a:t>
            </a:r>
            <a:r>
              <a:rPr lang="en-US" sz="7200" dirty="0">
                <a:solidFill>
                  <a:schemeClr val="tx1"/>
                </a:solidFill>
                <a:latin typeface="Times New Roman"/>
                <a:ea typeface="Times New Roman"/>
              </a:rPr>
              <a:t>lead</a:t>
            </a:r>
            <a:r>
              <a:rPr lang="en-US" sz="7200" spc="140" dirty="0">
                <a:solidFill>
                  <a:schemeClr val="tx1"/>
                </a:solidFill>
                <a:latin typeface="Times New Roman"/>
                <a:ea typeface="Times New Roman"/>
              </a:rPr>
              <a:t> </a:t>
            </a:r>
            <a:r>
              <a:rPr lang="en-US" sz="7200" dirty="0">
                <a:solidFill>
                  <a:schemeClr val="tx1"/>
                </a:solidFill>
                <a:latin typeface="Times New Roman"/>
                <a:ea typeface="Times New Roman"/>
              </a:rPr>
              <a:t>to</a:t>
            </a:r>
            <a:r>
              <a:rPr lang="en-US" sz="7200" spc="215" dirty="0">
                <a:solidFill>
                  <a:schemeClr val="tx1"/>
                </a:solidFill>
                <a:latin typeface="Times New Roman"/>
                <a:ea typeface="Times New Roman"/>
              </a:rPr>
              <a:t> </a:t>
            </a:r>
            <a:r>
              <a:rPr lang="en-US" sz="7200" dirty="0">
                <a:solidFill>
                  <a:schemeClr val="tx1"/>
                </a:solidFill>
                <a:latin typeface="Times New Roman"/>
                <a:ea typeface="Times New Roman"/>
              </a:rPr>
              <a:t>neglect</a:t>
            </a:r>
            <a:r>
              <a:rPr lang="en-US" sz="7200" spc="95" dirty="0">
                <a:solidFill>
                  <a:schemeClr val="tx1"/>
                </a:solidFill>
                <a:latin typeface="Times New Roman"/>
                <a:ea typeface="Times New Roman"/>
              </a:rPr>
              <a:t> </a:t>
            </a:r>
            <a:r>
              <a:rPr lang="en-US" sz="7200" dirty="0">
                <a:solidFill>
                  <a:schemeClr val="tx1"/>
                </a:solidFill>
                <a:latin typeface="Times New Roman"/>
                <a:ea typeface="Times New Roman"/>
              </a:rPr>
              <a:t>of</a:t>
            </a:r>
            <a:r>
              <a:rPr lang="en-US" sz="7200" spc="140" dirty="0">
                <a:solidFill>
                  <a:schemeClr val="tx1"/>
                </a:solidFill>
                <a:latin typeface="Times New Roman"/>
                <a:ea typeface="Times New Roman"/>
              </a:rPr>
              <a:t> </a:t>
            </a:r>
            <a:r>
              <a:rPr lang="en-US" sz="7200" dirty="0">
                <a:solidFill>
                  <a:schemeClr val="tx1"/>
                </a:solidFill>
                <a:latin typeface="Times New Roman"/>
                <a:ea typeface="Times New Roman"/>
              </a:rPr>
              <a:t>goals</a:t>
            </a:r>
            <a:r>
              <a:rPr lang="en-US" sz="7200" spc="75" dirty="0">
                <a:solidFill>
                  <a:schemeClr val="tx1"/>
                </a:solidFill>
                <a:latin typeface="Times New Roman"/>
                <a:ea typeface="Times New Roman"/>
              </a:rPr>
              <a:t> </a:t>
            </a:r>
            <a:r>
              <a:rPr lang="en-US" sz="7200" dirty="0">
                <a:solidFill>
                  <a:schemeClr val="tx1"/>
                </a:solidFill>
                <a:latin typeface="Times New Roman"/>
                <a:ea typeface="Times New Roman"/>
              </a:rPr>
              <a:t>and</a:t>
            </a:r>
            <a:r>
              <a:rPr lang="en-US" sz="7200" spc="235" dirty="0">
                <a:solidFill>
                  <a:schemeClr val="tx1"/>
                </a:solidFill>
                <a:latin typeface="Times New Roman"/>
                <a:ea typeface="Times New Roman"/>
              </a:rPr>
              <a:t> </a:t>
            </a:r>
            <a:r>
              <a:rPr lang="en-US" sz="7200" dirty="0">
                <a:solidFill>
                  <a:schemeClr val="tx1"/>
                </a:solidFill>
                <a:latin typeface="Times New Roman"/>
                <a:ea typeface="Times New Roman"/>
              </a:rPr>
              <a:t>targets</a:t>
            </a:r>
            <a:r>
              <a:rPr lang="en-US" sz="7200" spc="165" dirty="0">
                <a:solidFill>
                  <a:schemeClr val="tx1"/>
                </a:solidFill>
                <a:latin typeface="Times New Roman"/>
                <a:ea typeface="Times New Roman"/>
              </a:rPr>
              <a:t> </a:t>
            </a:r>
            <a:r>
              <a:rPr lang="en-US" sz="7200" dirty="0">
                <a:solidFill>
                  <a:schemeClr val="tx1"/>
                </a:solidFill>
                <a:latin typeface="Times New Roman"/>
                <a:ea typeface="Times New Roman"/>
              </a:rPr>
              <a:t>that  would address</a:t>
            </a:r>
            <a:r>
              <a:rPr lang="en-US" sz="7200" spc="85" dirty="0">
                <a:solidFill>
                  <a:schemeClr val="tx1"/>
                </a:solidFill>
                <a:latin typeface="Times New Roman"/>
                <a:ea typeface="Times New Roman"/>
              </a:rPr>
              <a:t> </a:t>
            </a:r>
            <a:r>
              <a:rPr lang="en-US" sz="7200" spc="85" dirty="0" smtClean="0">
                <a:solidFill>
                  <a:schemeClr val="tx1"/>
                </a:solidFill>
                <a:latin typeface="Times New Roman"/>
                <a:ea typeface="Times New Roman"/>
              </a:rPr>
              <a:t>power </a:t>
            </a:r>
            <a:r>
              <a:rPr lang="en-US" sz="7200" dirty="0" smtClean="0">
                <a:solidFill>
                  <a:schemeClr val="tx1"/>
                </a:solidFill>
                <a:latin typeface="Times New Roman"/>
                <a:ea typeface="Times New Roman"/>
              </a:rPr>
              <a:t>structural</a:t>
            </a:r>
            <a:r>
              <a:rPr lang="en-US" sz="7200" spc="155" dirty="0" smtClean="0">
                <a:solidFill>
                  <a:schemeClr val="tx1"/>
                </a:solidFill>
                <a:latin typeface="Times New Roman"/>
                <a:ea typeface="Times New Roman"/>
              </a:rPr>
              <a:t> </a:t>
            </a:r>
            <a:r>
              <a:rPr lang="en-US" sz="7200" dirty="0" smtClean="0">
                <a:solidFill>
                  <a:schemeClr val="tx1"/>
                </a:solidFill>
                <a:latin typeface="Times New Roman"/>
                <a:ea typeface="Times New Roman"/>
              </a:rPr>
              <a:t>issue( Will </a:t>
            </a:r>
            <a:r>
              <a:rPr lang="en-US" sz="7200" dirty="0">
                <a:solidFill>
                  <a:schemeClr val="tx1"/>
                </a:solidFill>
                <a:latin typeface="Times New Roman"/>
                <a:ea typeface="Times New Roman"/>
              </a:rPr>
              <a:t>SDG 10, to reduce inequality within and between countries, or Target 5.a, to ensure legal right of women to land </a:t>
            </a:r>
            <a:r>
              <a:rPr lang="en-US" sz="7200" dirty="0" smtClean="0">
                <a:solidFill>
                  <a:schemeClr val="tx1"/>
                </a:solidFill>
                <a:latin typeface="Times New Roman"/>
                <a:ea typeface="Times New Roman"/>
              </a:rPr>
              <a:t>ownership</a:t>
            </a:r>
            <a:r>
              <a:rPr lang="en-US" sz="7200" dirty="0">
                <a:solidFill>
                  <a:schemeClr val="tx1"/>
                </a:solidFill>
                <a:latin typeface="Times New Roman"/>
                <a:ea typeface="Times New Roman"/>
              </a:rPr>
              <a:t>, receive </a:t>
            </a:r>
            <a:r>
              <a:rPr lang="en-US" sz="7200" dirty="0" smtClean="0">
                <a:solidFill>
                  <a:schemeClr val="tx1"/>
                </a:solidFill>
                <a:latin typeface="Times New Roman"/>
                <a:ea typeface="Times New Roman"/>
              </a:rPr>
              <a:t>attention)</a:t>
            </a:r>
          </a:p>
          <a:p>
            <a:pPr marR="52705" lvl="0">
              <a:lnSpc>
                <a:spcPct val="110000"/>
              </a:lnSpc>
              <a:buClr>
                <a:srgbClr val="31B6FD"/>
              </a:buClr>
            </a:pPr>
            <a:r>
              <a:rPr lang="en-US" sz="7200" dirty="0" smtClean="0">
                <a:solidFill>
                  <a:schemeClr val="tx1"/>
                </a:solidFill>
                <a:latin typeface="Times New Roman"/>
                <a:ea typeface="Times New Roman"/>
              </a:rPr>
              <a:t>The</a:t>
            </a:r>
            <a:r>
              <a:rPr lang="en-US" sz="7200" spc="10" dirty="0" smtClean="0">
                <a:solidFill>
                  <a:schemeClr val="tx1"/>
                </a:solidFill>
                <a:latin typeface="Times New Roman"/>
                <a:ea typeface="Times New Roman"/>
              </a:rPr>
              <a:t> </a:t>
            </a:r>
            <a:r>
              <a:rPr lang="en-US" sz="7200" dirty="0">
                <a:solidFill>
                  <a:schemeClr val="tx1"/>
                </a:solidFill>
                <a:latin typeface="Times New Roman"/>
                <a:ea typeface="Times New Roman"/>
              </a:rPr>
              <a:t>carefully</a:t>
            </a:r>
            <a:r>
              <a:rPr lang="en-US" sz="7200" spc="30" dirty="0">
                <a:solidFill>
                  <a:schemeClr val="tx1"/>
                </a:solidFill>
                <a:latin typeface="Times New Roman"/>
                <a:ea typeface="Times New Roman"/>
              </a:rPr>
              <a:t> </a:t>
            </a:r>
            <a:r>
              <a:rPr lang="en-US" sz="7200" dirty="0">
                <a:solidFill>
                  <a:schemeClr val="tx1"/>
                </a:solidFill>
                <a:latin typeface="Times New Roman"/>
                <a:ea typeface="Times New Roman"/>
              </a:rPr>
              <a:t>negotiated</a:t>
            </a:r>
            <a:r>
              <a:rPr lang="en-US" sz="7200" spc="-35" dirty="0">
                <a:solidFill>
                  <a:schemeClr val="tx1"/>
                </a:solidFill>
                <a:latin typeface="Times New Roman"/>
                <a:ea typeface="Times New Roman"/>
              </a:rPr>
              <a:t> </a:t>
            </a:r>
            <a:r>
              <a:rPr lang="en-US" sz="7200" dirty="0">
                <a:solidFill>
                  <a:schemeClr val="tx1"/>
                </a:solidFill>
                <a:latin typeface="Times New Roman"/>
                <a:ea typeface="Times New Roman"/>
              </a:rPr>
              <a:t>language</a:t>
            </a:r>
            <a:r>
              <a:rPr lang="en-US" sz="7200" spc="-110" dirty="0">
                <a:solidFill>
                  <a:schemeClr val="tx1"/>
                </a:solidFill>
                <a:latin typeface="Times New Roman"/>
                <a:ea typeface="Times New Roman"/>
              </a:rPr>
              <a:t> </a:t>
            </a:r>
            <a:r>
              <a:rPr lang="en-US" sz="7200" dirty="0">
                <a:solidFill>
                  <a:schemeClr val="tx1"/>
                </a:solidFill>
                <a:latin typeface="Times New Roman"/>
                <a:ea typeface="Times New Roman"/>
              </a:rPr>
              <a:t>of</a:t>
            </a:r>
            <a:r>
              <a:rPr lang="en-US" sz="7200" spc="-45" dirty="0">
                <a:solidFill>
                  <a:schemeClr val="tx1"/>
                </a:solidFill>
                <a:latin typeface="Times New Roman"/>
                <a:ea typeface="Times New Roman"/>
              </a:rPr>
              <a:t> </a:t>
            </a:r>
            <a:r>
              <a:rPr lang="en-US" sz="7200" dirty="0">
                <a:solidFill>
                  <a:schemeClr val="tx1"/>
                </a:solidFill>
                <a:latin typeface="Times New Roman"/>
                <a:ea typeface="Times New Roman"/>
              </a:rPr>
              <a:t>the</a:t>
            </a:r>
            <a:r>
              <a:rPr lang="en-US" sz="7200" spc="30" dirty="0">
                <a:solidFill>
                  <a:schemeClr val="tx1"/>
                </a:solidFill>
                <a:latin typeface="Times New Roman"/>
                <a:ea typeface="Times New Roman"/>
              </a:rPr>
              <a:t> </a:t>
            </a:r>
            <a:r>
              <a:rPr lang="en-US" sz="7200" dirty="0">
                <a:solidFill>
                  <a:schemeClr val="tx1"/>
                </a:solidFill>
                <a:latin typeface="Times New Roman"/>
                <a:ea typeface="Times New Roman"/>
              </a:rPr>
              <a:t>17-goal</a:t>
            </a:r>
            <a:r>
              <a:rPr lang="en-US" sz="7200" spc="20" dirty="0">
                <a:solidFill>
                  <a:schemeClr val="tx1"/>
                </a:solidFill>
                <a:latin typeface="Times New Roman"/>
                <a:ea typeface="Times New Roman"/>
              </a:rPr>
              <a:t> </a:t>
            </a:r>
            <a:r>
              <a:rPr lang="en-US" sz="7200" dirty="0">
                <a:solidFill>
                  <a:schemeClr val="tx1"/>
                </a:solidFill>
                <a:latin typeface="Times New Roman"/>
                <a:ea typeface="Times New Roman"/>
              </a:rPr>
              <a:t>agenda,</a:t>
            </a:r>
            <a:r>
              <a:rPr lang="en-US" sz="7200" spc="-60" dirty="0">
                <a:solidFill>
                  <a:schemeClr val="tx1"/>
                </a:solidFill>
                <a:latin typeface="Times New Roman"/>
                <a:ea typeface="Times New Roman"/>
              </a:rPr>
              <a:t> </a:t>
            </a:r>
            <a:r>
              <a:rPr lang="en-US" sz="7200" dirty="0" smtClean="0">
                <a:solidFill>
                  <a:schemeClr val="tx1"/>
                </a:solidFill>
                <a:latin typeface="Times New Roman"/>
                <a:ea typeface="Times New Roman"/>
              </a:rPr>
              <a:t>emphasizing</a:t>
            </a:r>
            <a:r>
              <a:rPr lang="en-US" sz="7200" spc="-40" dirty="0" smtClean="0">
                <a:solidFill>
                  <a:schemeClr val="tx1"/>
                </a:solidFill>
                <a:latin typeface="Times New Roman"/>
                <a:ea typeface="Times New Roman"/>
              </a:rPr>
              <a:t> </a:t>
            </a:r>
            <a:r>
              <a:rPr lang="en-US" sz="7200" dirty="0">
                <a:solidFill>
                  <a:schemeClr val="tx1"/>
                </a:solidFill>
                <a:latin typeface="Times New Roman"/>
                <a:ea typeface="Times New Roman"/>
              </a:rPr>
              <a:t>intangible</a:t>
            </a:r>
            <a:r>
              <a:rPr lang="en-US" sz="7200" spc="-35" dirty="0">
                <a:solidFill>
                  <a:schemeClr val="tx1"/>
                </a:solidFill>
                <a:latin typeface="Times New Roman"/>
                <a:ea typeface="Times New Roman"/>
              </a:rPr>
              <a:t> </a:t>
            </a:r>
            <a:r>
              <a:rPr lang="en-US" sz="7200" dirty="0" smtClean="0">
                <a:solidFill>
                  <a:schemeClr val="tx1"/>
                </a:solidFill>
                <a:latin typeface="Times New Roman"/>
                <a:ea typeface="Times New Roman"/>
              </a:rPr>
              <a:t>qualitative</a:t>
            </a:r>
            <a:r>
              <a:rPr lang="en-US" sz="7200" spc="-50" dirty="0" smtClean="0">
                <a:solidFill>
                  <a:schemeClr val="tx1"/>
                </a:solidFill>
                <a:latin typeface="Times New Roman"/>
                <a:ea typeface="Times New Roman"/>
              </a:rPr>
              <a:t> </a:t>
            </a:r>
            <a:r>
              <a:rPr lang="en-US" sz="7200" dirty="0">
                <a:solidFill>
                  <a:schemeClr val="tx1"/>
                </a:solidFill>
                <a:latin typeface="Times New Roman"/>
                <a:ea typeface="Times New Roman"/>
              </a:rPr>
              <a:t>objectives</a:t>
            </a:r>
            <a:r>
              <a:rPr lang="en-US" sz="7200" spc="15" dirty="0">
                <a:solidFill>
                  <a:schemeClr val="tx1"/>
                </a:solidFill>
                <a:latin typeface="Times New Roman"/>
                <a:ea typeface="Times New Roman"/>
              </a:rPr>
              <a:t> </a:t>
            </a:r>
            <a:r>
              <a:rPr lang="en-US" sz="7200" dirty="0">
                <a:solidFill>
                  <a:schemeClr val="tx1"/>
                </a:solidFill>
                <a:latin typeface="Times New Roman"/>
                <a:ea typeface="Times New Roman"/>
              </a:rPr>
              <a:t>of</a:t>
            </a:r>
            <a:r>
              <a:rPr lang="en-US" sz="7200" spc="-55" dirty="0">
                <a:solidFill>
                  <a:schemeClr val="tx1"/>
                </a:solidFill>
                <a:latin typeface="Times New Roman"/>
                <a:ea typeface="Times New Roman"/>
              </a:rPr>
              <a:t> </a:t>
            </a:r>
            <a:r>
              <a:rPr lang="en-US" sz="7200" dirty="0">
                <a:solidFill>
                  <a:schemeClr val="tx1"/>
                </a:solidFill>
                <a:latin typeface="Times New Roman"/>
                <a:ea typeface="Times New Roman"/>
              </a:rPr>
              <a:t>equitable</a:t>
            </a:r>
            <a:r>
              <a:rPr lang="en-US" sz="7200" spc="-75" dirty="0">
                <a:solidFill>
                  <a:schemeClr val="tx1"/>
                </a:solidFill>
                <a:latin typeface="Times New Roman"/>
                <a:ea typeface="Times New Roman"/>
              </a:rPr>
              <a:t> </a:t>
            </a:r>
            <a:r>
              <a:rPr lang="en-US" sz="7200" dirty="0">
                <a:solidFill>
                  <a:schemeClr val="tx1"/>
                </a:solidFill>
                <a:latin typeface="Times New Roman"/>
                <a:ea typeface="Times New Roman"/>
              </a:rPr>
              <a:t>and</a:t>
            </a:r>
            <a:r>
              <a:rPr lang="en-US" sz="7200" spc="50" dirty="0">
                <a:solidFill>
                  <a:schemeClr val="tx1"/>
                </a:solidFill>
                <a:latin typeface="Times New Roman"/>
                <a:ea typeface="Times New Roman"/>
              </a:rPr>
              <a:t> </a:t>
            </a:r>
            <a:r>
              <a:rPr lang="en-US" sz="7200" dirty="0">
                <a:solidFill>
                  <a:schemeClr val="tx1"/>
                </a:solidFill>
                <a:latin typeface="Times New Roman"/>
                <a:ea typeface="Times New Roman"/>
              </a:rPr>
              <a:t>sustainable</a:t>
            </a:r>
            <a:r>
              <a:rPr lang="en-US" sz="7200" spc="-100" dirty="0">
                <a:solidFill>
                  <a:schemeClr val="tx1"/>
                </a:solidFill>
                <a:latin typeface="Times New Roman"/>
                <a:ea typeface="Times New Roman"/>
              </a:rPr>
              <a:t> </a:t>
            </a:r>
            <a:r>
              <a:rPr lang="en-US" sz="7200" dirty="0">
                <a:solidFill>
                  <a:schemeClr val="tx1"/>
                </a:solidFill>
                <a:latin typeface="Times New Roman"/>
                <a:ea typeface="Times New Roman"/>
              </a:rPr>
              <a:t>development,</a:t>
            </a:r>
            <a:r>
              <a:rPr lang="en-US" sz="7200" spc="-55" dirty="0">
                <a:solidFill>
                  <a:schemeClr val="tx1"/>
                </a:solidFill>
                <a:latin typeface="Times New Roman"/>
                <a:ea typeface="Times New Roman"/>
              </a:rPr>
              <a:t> </a:t>
            </a:r>
            <a:r>
              <a:rPr lang="en-US" sz="7200" dirty="0" smtClean="0">
                <a:solidFill>
                  <a:schemeClr val="tx1"/>
                </a:solidFill>
                <a:latin typeface="Times New Roman"/>
                <a:ea typeface="Times New Roman"/>
              </a:rPr>
              <a:t>this</a:t>
            </a:r>
            <a:r>
              <a:rPr lang="en-US" sz="7200" spc="70" dirty="0" smtClean="0">
                <a:solidFill>
                  <a:schemeClr val="tx1"/>
                </a:solidFill>
                <a:latin typeface="Times New Roman"/>
                <a:ea typeface="Times New Roman"/>
              </a:rPr>
              <a:t> </a:t>
            </a:r>
            <a:r>
              <a:rPr lang="en-US" sz="7200" dirty="0" smtClean="0">
                <a:solidFill>
                  <a:schemeClr val="tx1"/>
                </a:solidFill>
                <a:latin typeface="Times New Roman"/>
                <a:ea typeface="Times New Roman"/>
              </a:rPr>
              <a:t>temptation</a:t>
            </a:r>
            <a:r>
              <a:rPr lang="en-US" sz="7200" spc="175" dirty="0" smtClean="0">
                <a:solidFill>
                  <a:schemeClr val="tx1"/>
                </a:solidFill>
                <a:latin typeface="Times New Roman"/>
                <a:ea typeface="Times New Roman"/>
              </a:rPr>
              <a:t> </a:t>
            </a:r>
            <a:r>
              <a:rPr lang="en-US" sz="7200" dirty="0">
                <a:solidFill>
                  <a:schemeClr val="tx1"/>
                </a:solidFill>
                <a:latin typeface="Times New Roman"/>
                <a:ea typeface="Times New Roman"/>
              </a:rPr>
              <a:t>would</a:t>
            </a:r>
            <a:r>
              <a:rPr lang="en-US" sz="7200" spc="15" dirty="0">
                <a:solidFill>
                  <a:schemeClr val="tx1"/>
                </a:solidFill>
                <a:latin typeface="Times New Roman"/>
                <a:ea typeface="Times New Roman"/>
              </a:rPr>
              <a:t> </a:t>
            </a:r>
            <a:r>
              <a:rPr lang="en-US" sz="7200" dirty="0">
                <a:solidFill>
                  <a:schemeClr val="tx1"/>
                </a:solidFill>
                <a:latin typeface="Times New Roman"/>
                <a:ea typeface="Times New Roman"/>
              </a:rPr>
              <a:t>be</a:t>
            </a:r>
            <a:r>
              <a:rPr lang="en-US" sz="7200" spc="40" dirty="0">
                <a:solidFill>
                  <a:schemeClr val="tx1"/>
                </a:solidFill>
                <a:latin typeface="Times New Roman"/>
                <a:ea typeface="Times New Roman"/>
              </a:rPr>
              <a:t> </a:t>
            </a:r>
            <a:r>
              <a:rPr lang="en-US" sz="7200" dirty="0">
                <a:solidFill>
                  <a:schemeClr val="tx1"/>
                </a:solidFill>
                <a:latin typeface="Times New Roman"/>
                <a:ea typeface="Times New Roman"/>
              </a:rPr>
              <a:t>to</a:t>
            </a:r>
            <a:r>
              <a:rPr lang="en-US" sz="7200" spc="100" dirty="0">
                <a:solidFill>
                  <a:schemeClr val="tx1"/>
                </a:solidFill>
                <a:latin typeface="Times New Roman"/>
                <a:ea typeface="Times New Roman"/>
              </a:rPr>
              <a:t> </a:t>
            </a:r>
            <a:r>
              <a:rPr lang="en-US" sz="7200" dirty="0">
                <a:solidFill>
                  <a:schemeClr val="tx1"/>
                </a:solidFill>
                <a:latin typeface="Times New Roman"/>
                <a:ea typeface="Times New Roman"/>
              </a:rPr>
              <a:t>simplify</a:t>
            </a:r>
            <a:r>
              <a:rPr lang="en-US" sz="7200" spc="-75" dirty="0">
                <a:solidFill>
                  <a:schemeClr val="tx1"/>
                </a:solidFill>
                <a:latin typeface="Times New Roman"/>
                <a:ea typeface="Times New Roman"/>
              </a:rPr>
              <a:t> </a:t>
            </a:r>
            <a:r>
              <a:rPr lang="en-US" sz="7200" dirty="0">
                <a:solidFill>
                  <a:schemeClr val="tx1"/>
                </a:solidFill>
                <a:latin typeface="Times New Roman"/>
                <a:ea typeface="Times New Roman"/>
              </a:rPr>
              <a:t>this</a:t>
            </a:r>
            <a:r>
              <a:rPr lang="en-US" sz="7200" spc="80" dirty="0">
                <a:solidFill>
                  <a:schemeClr val="tx1"/>
                </a:solidFill>
                <a:latin typeface="Times New Roman"/>
                <a:ea typeface="Times New Roman"/>
              </a:rPr>
              <a:t> </a:t>
            </a:r>
            <a:r>
              <a:rPr lang="en-US" sz="7200" dirty="0">
                <a:solidFill>
                  <a:schemeClr val="tx1"/>
                </a:solidFill>
                <a:latin typeface="Times New Roman"/>
                <a:ea typeface="Times New Roman"/>
              </a:rPr>
              <a:t>language,</a:t>
            </a:r>
            <a:r>
              <a:rPr lang="en-US" sz="7200" spc="-100" dirty="0">
                <a:solidFill>
                  <a:schemeClr val="tx1"/>
                </a:solidFill>
                <a:latin typeface="Times New Roman"/>
                <a:ea typeface="Times New Roman"/>
              </a:rPr>
              <a:t> </a:t>
            </a:r>
            <a:r>
              <a:rPr lang="en-US" sz="7200" dirty="0">
                <a:solidFill>
                  <a:schemeClr val="tx1"/>
                </a:solidFill>
                <a:latin typeface="Times New Roman"/>
                <a:ea typeface="Times New Roman"/>
              </a:rPr>
              <a:t>and</a:t>
            </a:r>
            <a:r>
              <a:rPr lang="en-US" sz="7200" spc="130" dirty="0">
                <a:solidFill>
                  <a:schemeClr val="tx1"/>
                </a:solidFill>
                <a:latin typeface="Times New Roman"/>
                <a:ea typeface="Times New Roman"/>
              </a:rPr>
              <a:t> </a:t>
            </a:r>
            <a:r>
              <a:rPr lang="en-US" sz="7200" dirty="0">
                <a:solidFill>
                  <a:schemeClr val="tx1"/>
                </a:solidFill>
                <a:latin typeface="Times New Roman"/>
                <a:ea typeface="Times New Roman"/>
              </a:rPr>
              <a:t>strip</a:t>
            </a:r>
            <a:r>
              <a:rPr lang="en-US" sz="7200" spc="95" dirty="0">
                <a:solidFill>
                  <a:schemeClr val="tx1"/>
                </a:solidFill>
                <a:latin typeface="Times New Roman"/>
                <a:ea typeface="Times New Roman"/>
              </a:rPr>
              <a:t> </a:t>
            </a:r>
            <a:r>
              <a:rPr lang="en-US" sz="7200" dirty="0">
                <a:solidFill>
                  <a:schemeClr val="tx1"/>
                </a:solidFill>
                <a:latin typeface="Times New Roman"/>
                <a:ea typeface="Times New Roman"/>
              </a:rPr>
              <a:t>away</a:t>
            </a:r>
            <a:r>
              <a:rPr lang="en-US" sz="7200" spc="-45" dirty="0">
                <a:solidFill>
                  <a:schemeClr val="tx1"/>
                </a:solidFill>
                <a:latin typeface="Times New Roman"/>
                <a:ea typeface="Times New Roman"/>
              </a:rPr>
              <a:t> </a:t>
            </a:r>
            <a:r>
              <a:rPr lang="en-US" sz="7200" dirty="0">
                <a:solidFill>
                  <a:schemeClr val="tx1"/>
                </a:solidFill>
                <a:latin typeface="Times New Roman"/>
                <a:ea typeface="Times New Roman"/>
              </a:rPr>
              <a:t>the</a:t>
            </a:r>
            <a:r>
              <a:rPr lang="en-US" sz="7200" spc="100" dirty="0">
                <a:solidFill>
                  <a:schemeClr val="tx1"/>
                </a:solidFill>
                <a:latin typeface="Times New Roman"/>
                <a:ea typeface="Times New Roman"/>
              </a:rPr>
              <a:t> </a:t>
            </a:r>
            <a:r>
              <a:rPr lang="en-US" sz="7200" dirty="0">
                <a:solidFill>
                  <a:schemeClr val="tx1"/>
                </a:solidFill>
                <a:latin typeface="Times New Roman"/>
                <a:ea typeface="Times New Roman"/>
              </a:rPr>
              <a:t>important</a:t>
            </a:r>
            <a:r>
              <a:rPr lang="en-US" sz="7200" spc="205" dirty="0">
                <a:solidFill>
                  <a:schemeClr val="tx1"/>
                </a:solidFill>
                <a:latin typeface="Times New Roman"/>
                <a:ea typeface="Times New Roman"/>
              </a:rPr>
              <a:t> </a:t>
            </a:r>
            <a:r>
              <a:rPr lang="en-US" sz="7200" dirty="0" smtClean="0">
                <a:solidFill>
                  <a:schemeClr val="tx1"/>
                </a:solidFill>
                <a:latin typeface="Times New Roman"/>
                <a:ea typeface="Times New Roman"/>
              </a:rPr>
              <a:t>qualiﬁers</a:t>
            </a:r>
          </a:p>
          <a:p>
            <a:pPr marR="52705" lvl="0">
              <a:lnSpc>
                <a:spcPct val="110000"/>
              </a:lnSpc>
              <a:buClr>
                <a:srgbClr val="31B6FD"/>
              </a:buClr>
            </a:pPr>
            <a:r>
              <a:rPr lang="en-US" sz="7200" dirty="0" smtClean="0">
                <a:solidFill>
                  <a:schemeClr val="tx1"/>
                </a:solidFill>
                <a:latin typeface="Times New Roman"/>
                <a:ea typeface="Times New Roman"/>
              </a:rPr>
              <a:t>Process</a:t>
            </a:r>
            <a:r>
              <a:rPr lang="en-US" sz="7200" spc="-40" dirty="0" smtClean="0">
                <a:solidFill>
                  <a:schemeClr val="tx1"/>
                </a:solidFill>
                <a:latin typeface="Times New Roman"/>
                <a:ea typeface="Times New Roman"/>
              </a:rPr>
              <a:t> </a:t>
            </a:r>
            <a:r>
              <a:rPr lang="en-US" sz="7200" dirty="0" smtClean="0">
                <a:solidFill>
                  <a:schemeClr val="tx1"/>
                </a:solidFill>
                <a:latin typeface="Times New Roman"/>
                <a:ea typeface="Times New Roman"/>
              </a:rPr>
              <a:t>of</a:t>
            </a:r>
            <a:r>
              <a:rPr lang="en-US" sz="7200" spc="-95" dirty="0" smtClean="0">
                <a:solidFill>
                  <a:schemeClr val="tx1"/>
                </a:solidFill>
                <a:latin typeface="Times New Roman"/>
                <a:ea typeface="Times New Roman"/>
              </a:rPr>
              <a:t> </a:t>
            </a:r>
            <a:r>
              <a:rPr lang="en-US" sz="7200" dirty="0">
                <a:solidFill>
                  <a:schemeClr val="tx1"/>
                </a:solidFill>
                <a:latin typeface="Times New Roman"/>
                <a:ea typeface="Times New Roman"/>
              </a:rPr>
              <a:t>national</a:t>
            </a:r>
            <a:r>
              <a:rPr lang="en-US" sz="7200" spc="-10" dirty="0">
                <a:solidFill>
                  <a:schemeClr val="tx1"/>
                </a:solidFill>
                <a:latin typeface="Times New Roman"/>
                <a:ea typeface="Times New Roman"/>
              </a:rPr>
              <a:t> </a:t>
            </a:r>
            <a:r>
              <a:rPr lang="en-US" sz="7200" dirty="0">
                <a:solidFill>
                  <a:schemeClr val="tx1"/>
                </a:solidFill>
                <a:latin typeface="Times New Roman"/>
                <a:ea typeface="Times New Roman"/>
              </a:rPr>
              <a:t>adaptation.</a:t>
            </a:r>
            <a:r>
              <a:rPr lang="en-US" sz="7200" spc="5" dirty="0">
                <a:solidFill>
                  <a:schemeClr val="tx1"/>
                </a:solidFill>
                <a:latin typeface="Times New Roman"/>
                <a:ea typeface="Times New Roman"/>
              </a:rPr>
              <a:t> </a:t>
            </a:r>
            <a:r>
              <a:rPr lang="en-US" sz="7200" dirty="0">
                <a:solidFill>
                  <a:schemeClr val="tx1"/>
                </a:solidFill>
                <a:latin typeface="Times New Roman"/>
                <a:ea typeface="Times New Roman"/>
              </a:rPr>
              <a:t>This</a:t>
            </a:r>
            <a:r>
              <a:rPr lang="en-US" sz="7200" spc="-60" dirty="0">
                <a:solidFill>
                  <a:schemeClr val="tx1"/>
                </a:solidFill>
                <a:latin typeface="Times New Roman"/>
                <a:ea typeface="Times New Roman"/>
              </a:rPr>
              <a:t> </a:t>
            </a:r>
            <a:r>
              <a:rPr lang="en-US" sz="7200" dirty="0">
                <a:solidFill>
                  <a:schemeClr val="tx1"/>
                </a:solidFill>
                <a:latin typeface="Times New Roman"/>
                <a:ea typeface="Times New Roman"/>
              </a:rPr>
              <a:t>reduces</a:t>
            </a:r>
            <a:r>
              <a:rPr lang="en-US" sz="7200" spc="-40" dirty="0">
                <a:solidFill>
                  <a:schemeClr val="tx1"/>
                </a:solidFill>
                <a:latin typeface="Times New Roman"/>
                <a:ea typeface="Times New Roman"/>
              </a:rPr>
              <a:t> </a:t>
            </a:r>
            <a:r>
              <a:rPr lang="en-US" sz="7200" dirty="0">
                <a:solidFill>
                  <a:schemeClr val="tx1"/>
                </a:solidFill>
                <a:latin typeface="Times New Roman"/>
                <a:ea typeface="Times New Roman"/>
              </a:rPr>
              <a:t>the</a:t>
            </a:r>
            <a:r>
              <a:rPr lang="en-US" sz="7200" spc="-15" dirty="0">
                <a:solidFill>
                  <a:schemeClr val="tx1"/>
                </a:solidFill>
                <a:latin typeface="Times New Roman"/>
                <a:ea typeface="Times New Roman"/>
              </a:rPr>
              <a:t> </a:t>
            </a:r>
            <a:r>
              <a:rPr lang="en-US" sz="7200" dirty="0">
                <a:solidFill>
                  <a:schemeClr val="tx1"/>
                </a:solidFill>
                <a:latin typeface="Times New Roman"/>
                <a:ea typeface="Times New Roman"/>
              </a:rPr>
              <a:t>political</a:t>
            </a:r>
            <a:r>
              <a:rPr lang="en-US" sz="7200" spc="-30" dirty="0">
                <a:solidFill>
                  <a:schemeClr val="tx1"/>
                </a:solidFill>
                <a:latin typeface="Times New Roman"/>
                <a:ea typeface="Times New Roman"/>
              </a:rPr>
              <a:t> </a:t>
            </a:r>
            <a:r>
              <a:rPr lang="en-US" sz="7200" dirty="0">
                <a:solidFill>
                  <a:schemeClr val="tx1"/>
                </a:solidFill>
                <a:latin typeface="Times New Roman"/>
                <a:ea typeface="Times New Roman"/>
              </a:rPr>
              <a:t>pressure</a:t>
            </a:r>
            <a:r>
              <a:rPr lang="en-US" sz="7200" spc="-75" dirty="0">
                <a:solidFill>
                  <a:schemeClr val="tx1"/>
                </a:solidFill>
                <a:latin typeface="Times New Roman"/>
                <a:ea typeface="Times New Roman"/>
              </a:rPr>
              <a:t> </a:t>
            </a:r>
            <a:r>
              <a:rPr lang="en-US" sz="7200" dirty="0">
                <a:solidFill>
                  <a:schemeClr val="tx1"/>
                </a:solidFill>
                <a:latin typeface="Times New Roman"/>
                <a:ea typeface="Times New Roman"/>
              </a:rPr>
              <a:t>on national</a:t>
            </a:r>
            <a:r>
              <a:rPr lang="en-US" sz="7200" spc="25" dirty="0">
                <a:solidFill>
                  <a:schemeClr val="tx1"/>
                </a:solidFill>
                <a:latin typeface="Times New Roman"/>
                <a:ea typeface="Times New Roman"/>
              </a:rPr>
              <a:t> </a:t>
            </a:r>
            <a:r>
              <a:rPr lang="en-US" sz="7200" dirty="0">
                <a:solidFill>
                  <a:schemeClr val="tx1"/>
                </a:solidFill>
                <a:latin typeface="Times New Roman"/>
                <a:ea typeface="Times New Roman"/>
              </a:rPr>
              <a:t>governments</a:t>
            </a:r>
            <a:r>
              <a:rPr lang="en-US" sz="7200" spc="-10" dirty="0">
                <a:solidFill>
                  <a:schemeClr val="tx1"/>
                </a:solidFill>
                <a:latin typeface="Times New Roman"/>
                <a:ea typeface="Times New Roman"/>
              </a:rPr>
              <a:t> </a:t>
            </a:r>
            <a:r>
              <a:rPr lang="en-US" sz="7200" dirty="0">
                <a:solidFill>
                  <a:schemeClr val="tx1"/>
                </a:solidFill>
                <a:latin typeface="Times New Roman"/>
                <a:ea typeface="Times New Roman"/>
              </a:rPr>
              <a:t>to</a:t>
            </a:r>
            <a:r>
              <a:rPr lang="en-US" sz="7200" spc="15" dirty="0">
                <a:solidFill>
                  <a:schemeClr val="tx1"/>
                </a:solidFill>
                <a:latin typeface="Times New Roman"/>
                <a:ea typeface="Times New Roman"/>
              </a:rPr>
              <a:t> </a:t>
            </a:r>
            <a:r>
              <a:rPr lang="en-US" sz="7200" dirty="0">
                <a:solidFill>
                  <a:schemeClr val="tx1"/>
                </a:solidFill>
                <a:latin typeface="Times New Roman"/>
                <a:ea typeface="Times New Roman"/>
              </a:rPr>
              <a:t>address</a:t>
            </a:r>
            <a:r>
              <a:rPr lang="en-US" sz="7200" spc="-45" dirty="0">
                <a:solidFill>
                  <a:schemeClr val="tx1"/>
                </a:solidFill>
                <a:latin typeface="Times New Roman"/>
                <a:ea typeface="Times New Roman"/>
              </a:rPr>
              <a:t> </a:t>
            </a:r>
            <a:r>
              <a:rPr lang="en-US" sz="7200" dirty="0">
                <a:solidFill>
                  <a:schemeClr val="tx1"/>
                </a:solidFill>
                <a:latin typeface="Times New Roman"/>
                <a:ea typeface="Times New Roman"/>
              </a:rPr>
              <a:t>the</a:t>
            </a:r>
            <a:r>
              <a:rPr lang="en-US" sz="7200" spc="15" dirty="0">
                <a:solidFill>
                  <a:schemeClr val="tx1"/>
                </a:solidFill>
                <a:latin typeface="Times New Roman"/>
                <a:ea typeface="Times New Roman"/>
              </a:rPr>
              <a:t> </a:t>
            </a:r>
            <a:r>
              <a:rPr lang="en-US" sz="7200" dirty="0">
                <a:solidFill>
                  <a:schemeClr val="tx1"/>
                </a:solidFill>
                <a:latin typeface="Times New Roman"/>
                <a:ea typeface="Times New Roman"/>
              </a:rPr>
              <a:t>political</a:t>
            </a:r>
            <a:r>
              <a:rPr lang="en-US" sz="7200" spc="35" dirty="0">
                <a:solidFill>
                  <a:schemeClr val="tx1"/>
                </a:solidFill>
                <a:latin typeface="Times New Roman"/>
                <a:ea typeface="Times New Roman"/>
              </a:rPr>
              <a:t> </a:t>
            </a:r>
            <a:r>
              <a:rPr lang="en-US" sz="7200" dirty="0">
                <a:solidFill>
                  <a:schemeClr val="tx1"/>
                </a:solidFill>
                <a:latin typeface="Times New Roman"/>
                <a:ea typeface="Times New Roman"/>
              </a:rPr>
              <a:t>causes of</a:t>
            </a:r>
            <a:r>
              <a:rPr lang="en-US" sz="7200" spc="-65" dirty="0">
                <a:solidFill>
                  <a:schemeClr val="tx1"/>
                </a:solidFill>
                <a:latin typeface="Times New Roman"/>
                <a:ea typeface="Times New Roman"/>
              </a:rPr>
              <a:t> </a:t>
            </a:r>
            <a:r>
              <a:rPr lang="en-US" sz="7200" dirty="0">
                <a:solidFill>
                  <a:schemeClr val="tx1"/>
                </a:solidFill>
                <a:latin typeface="Times New Roman"/>
                <a:ea typeface="Times New Roman"/>
              </a:rPr>
              <a:t>poverty</a:t>
            </a:r>
            <a:r>
              <a:rPr lang="en-US" sz="7200" spc="-75" dirty="0">
                <a:solidFill>
                  <a:schemeClr val="tx1"/>
                </a:solidFill>
                <a:latin typeface="Times New Roman"/>
                <a:ea typeface="Times New Roman"/>
              </a:rPr>
              <a:t> </a:t>
            </a:r>
            <a:r>
              <a:rPr lang="en-US" sz="7200" dirty="0">
                <a:solidFill>
                  <a:schemeClr val="tx1"/>
                </a:solidFill>
                <a:latin typeface="Times New Roman"/>
                <a:ea typeface="Times New Roman"/>
              </a:rPr>
              <a:t>and</a:t>
            </a:r>
            <a:r>
              <a:rPr lang="en-US" sz="7200" spc="40" dirty="0">
                <a:solidFill>
                  <a:schemeClr val="tx1"/>
                </a:solidFill>
                <a:latin typeface="Times New Roman"/>
                <a:ea typeface="Times New Roman"/>
              </a:rPr>
              <a:t> </a:t>
            </a:r>
            <a:r>
              <a:rPr lang="en-US" sz="7200" dirty="0" smtClean="0">
                <a:solidFill>
                  <a:schemeClr val="tx1"/>
                </a:solidFill>
                <a:latin typeface="Times New Roman"/>
                <a:ea typeface="Times New Roman"/>
              </a:rPr>
              <a:t>inequality</a:t>
            </a:r>
          </a:p>
          <a:p>
            <a:pPr lvl="0">
              <a:buClr>
                <a:srgbClr val="31B6FD"/>
              </a:buClr>
            </a:pPr>
            <a:r>
              <a:rPr lang="en-US" sz="7200" dirty="0" smtClean="0">
                <a:solidFill>
                  <a:schemeClr val="tx1"/>
                </a:solidFill>
                <a:latin typeface="Times New Roman" panose="02020603050405020304" pitchFamily="18" charset="0"/>
                <a:cs typeface="Times New Roman" panose="02020603050405020304" pitchFamily="18" charset="0"/>
              </a:rPr>
              <a:t>The </a:t>
            </a:r>
            <a:r>
              <a:rPr lang="en-US" sz="7200" dirty="0">
                <a:solidFill>
                  <a:schemeClr val="tx1"/>
                </a:solidFill>
                <a:latin typeface="Times New Roman" panose="02020603050405020304" pitchFamily="18" charset="0"/>
                <a:cs typeface="Times New Roman" panose="02020603050405020304" pitchFamily="18" charset="0"/>
              </a:rPr>
              <a:t>SDGs are a politically negotiated consensus that has no enforcement mechanism built in. The </a:t>
            </a:r>
            <a:r>
              <a:rPr lang="en-US" sz="7200" dirty="0" smtClean="0">
                <a:solidFill>
                  <a:schemeClr val="tx1"/>
                </a:solidFill>
                <a:latin typeface="Times New Roman" panose="02020603050405020304" pitchFamily="18" charset="0"/>
                <a:cs typeface="Times New Roman" panose="02020603050405020304" pitchFamily="18" charset="0"/>
              </a:rPr>
              <a:t>burden </a:t>
            </a:r>
            <a:r>
              <a:rPr lang="en-US" sz="7200" dirty="0">
                <a:solidFill>
                  <a:schemeClr val="tx1"/>
                </a:solidFill>
                <a:latin typeface="Times New Roman" panose="02020603050405020304" pitchFamily="18" charset="0"/>
                <a:cs typeface="Times New Roman" panose="02020603050405020304" pitchFamily="18" charset="0"/>
              </a:rPr>
              <a:t>falls on civil society groups to leverage the SDGs as course correction by putting pressure on governments and other powerful actors to account for the commitments made</a:t>
            </a:r>
            <a:endParaRPr lang="en-US" sz="7200" dirty="0" smtClean="0">
              <a:solidFill>
                <a:schemeClr val="tx1"/>
              </a:solidFill>
              <a:latin typeface="Times New Roman" panose="02020603050405020304" pitchFamily="18" charset="0"/>
              <a:cs typeface="Times New Roman" panose="02020603050405020304" pitchFamily="18" charset="0"/>
            </a:endParaRPr>
          </a:p>
          <a:p>
            <a:pPr marL="0" lvl="0" indent="0">
              <a:spcBef>
                <a:spcPts val="0"/>
              </a:spcBef>
              <a:buClrTx/>
              <a:buSzTx/>
              <a:buNone/>
            </a:pPr>
            <a:r>
              <a:rPr lang="en-US" sz="2200" dirty="0">
                <a:solidFill>
                  <a:schemeClr val="tx1"/>
                </a:solidFill>
                <a:latin typeface="Times New Roman" panose="02020603050405020304" pitchFamily="18" charset="0"/>
                <a:cs typeface="Times New Roman" panose="02020603050405020304" pitchFamily="18" charset="0"/>
              </a:rPr>
              <a:t>	</a:t>
            </a:r>
          </a:p>
          <a:p>
            <a:pPr lvl="0">
              <a:buClr>
                <a:srgbClr val="31B6FD"/>
              </a:buClr>
            </a:pPr>
            <a:endParaRPr lang="en-US" sz="2200" dirty="0" smtClean="0">
              <a:solidFill>
                <a:schemeClr val="tx1"/>
              </a:solidFill>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338328"/>
            <a:ext cx="8229600" cy="880872"/>
          </a:xfrm>
        </p:spPr>
        <p:txBody>
          <a:bodyPr>
            <a:normAutofit/>
          </a:bodyPr>
          <a:lstStyle/>
          <a:p>
            <a:r>
              <a:rPr lang="en-US" sz="3600" b="1" dirty="0" smtClean="0">
                <a:solidFill>
                  <a:schemeClr val="tx1"/>
                </a:solidFill>
                <a:latin typeface="Times New Roman" panose="02020603050405020304" pitchFamily="18" charset="0"/>
                <a:cs typeface="Times New Roman" panose="02020603050405020304" pitchFamily="18" charset="0"/>
              </a:rPr>
              <a:t>Risks for SDGs</a:t>
            </a:r>
            <a:endParaRPr lang="en-US" sz="3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48334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001000" cy="5638800"/>
          </a:xfrm>
        </p:spPr>
        <p:txBody>
          <a:bodyPr>
            <a:normAutofit/>
          </a:bodyPr>
          <a:lstStyle/>
          <a:p>
            <a:endParaRPr lang="en-US" dirty="0" smtClean="0">
              <a:solidFill>
                <a:schemeClr val="tx1"/>
              </a:solidFill>
              <a:latin typeface="Times New Roman" panose="02020603050405020304" pitchFamily="18" charset="0"/>
              <a:cs typeface="Times New Roman" panose="02020603050405020304" pitchFamily="18" charset="0"/>
            </a:endParaRPr>
          </a:p>
          <a:p>
            <a:r>
              <a:rPr lang="en-US" dirty="0" smtClean="0">
                <a:solidFill>
                  <a:schemeClr val="tx1"/>
                </a:solidFill>
                <a:latin typeface="Times New Roman" panose="02020603050405020304" pitchFamily="18" charset="0"/>
                <a:cs typeface="Times New Roman" panose="02020603050405020304" pitchFamily="18" charset="0"/>
              </a:rPr>
              <a:t>Sustainable  </a:t>
            </a:r>
            <a:r>
              <a:rPr lang="en-US" dirty="0">
                <a:solidFill>
                  <a:schemeClr val="tx1"/>
                </a:solidFill>
                <a:latin typeface="Times New Roman" panose="02020603050405020304" pitchFamily="18" charset="0"/>
                <a:cs typeface="Times New Roman" panose="02020603050405020304" pitchFamily="18" charset="0"/>
              </a:rPr>
              <a:t>Development’s vision is not always met with strong enough  language,  clear policies </a:t>
            </a:r>
            <a:r>
              <a:rPr lang="en-US" dirty="0" smtClean="0">
                <a:solidFill>
                  <a:schemeClr val="tx1"/>
                </a:solidFill>
                <a:latin typeface="Times New Roman" panose="02020603050405020304" pitchFamily="18" charset="0"/>
                <a:cs typeface="Times New Roman" panose="02020603050405020304" pitchFamily="18" charset="0"/>
              </a:rPr>
              <a:t>or funding   provision</a:t>
            </a:r>
          </a:p>
          <a:p>
            <a:r>
              <a:rPr lang="en-US" dirty="0">
                <a:solidFill>
                  <a:schemeClr val="tx1"/>
                </a:solidFill>
                <a:latin typeface="Times New Roman"/>
                <a:ea typeface="Times New Roman"/>
              </a:rPr>
              <a:t>Agenda</a:t>
            </a:r>
            <a:r>
              <a:rPr lang="en-US" spc="60" dirty="0">
                <a:solidFill>
                  <a:schemeClr val="tx1"/>
                </a:solidFill>
                <a:latin typeface="Times New Roman"/>
                <a:ea typeface="Times New Roman"/>
              </a:rPr>
              <a:t> </a:t>
            </a:r>
            <a:r>
              <a:rPr lang="en-US" dirty="0">
                <a:solidFill>
                  <a:schemeClr val="tx1"/>
                </a:solidFill>
                <a:latin typeface="Times New Roman"/>
                <a:ea typeface="Times New Roman"/>
              </a:rPr>
              <a:t>2030</a:t>
            </a:r>
            <a:r>
              <a:rPr lang="en-US" spc="15" dirty="0">
                <a:solidFill>
                  <a:schemeClr val="tx1"/>
                </a:solidFill>
                <a:latin typeface="Times New Roman"/>
                <a:ea typeface="Times New Roman"/>
              </a:rPr>
              <a:t> </a:t>
            </a:r>
            <a:r>
              <a:rPr lang="en-US" dirty="0">
                <a:solidFill>
                  <a:schemeClr val="tx1"/>
                </a:solidFill>
                <a:latin typeface="Times New Roman"/>
                <a:ea typeface="Times New Roman"/>
              </a:rPr>
              <a:t>maintains</a:t>
            </a:r>
            <a:r>
              <a:rPr lang="en-US" spc="170" dirty="0">
                <a:solidFill>
                  <a:schemeClr val="tx1"/>
                </a:solidFill>
                <a:latin typeface="Times New Roman"/>
                <a:ea typeface="Times New Roman"/>
              </a:rPr>
              <a:t> </a:t>
            </a:r>
            <a:r>
              <a:rPr lang="en-US" dirty="0">
                <a:solidFill>
                  <a:schemeClr val="tx1"/>
                </a:solidFill>
                <a:latin typeface="Times New Roman"/>
                <a:ea typeface="Times New Roman"/>
              </a:rPr>
              <a:t>a</a:t>
            </a:r>
            <a:r>
              <a:rPr lang="en-US" spc="115" dirty="0">
                <a:solidFill>
                  <a:schemeClr val="tx1"/>
                </a:solidFill>
                <a:latin typeface="Times New Roman"/>
                <a:ea typeface="Times New Roman"/>
              </a:rPr>
              <a:t> </a:t>
            </a:r>
            <a:r>
              <a:rPr lang="en-US" dirty="0">
                <a:solidFill>
                  <a:schemeClr val="tx1"/>
                </a:solidFill>
                <a:latin typeface="Times New Roman"/>
                <a:ea typeface="Times New Roman"/>
              </a:rPr>
              <a:t>traditional</a:t>
            </a:r>
            <a:r>
              <a:rPr lang="en-US" spc="170" dirty="0">
                <a:solidFill>
                  <a:schemeClr val="tx1"/>
                </a:solidFill>
                <a:latin typeface="Times New Roman"/>
                <a:ea typeface="Times New Roman"/>
              </a:rPr>
              <a:t> </a:t>
            </a:r>
            <a:r>
              <a:rPr lang="en-US" dirty="0">
                <a:solidFill>
                  <a:schemeClr val="tx1"/>
                </a:solidFill>
                <a:latin typeface="Times New Roman"/>
                <a:ea typeface="Times New Roman"/>
              </a:rPr>
              <a:t>take on</a:t>
            </a:r>
            <a:r>
              <a:rPr lang="en-US" spc="160" dirty="0">
                <a:solidFill>
                  <a:schemeClr val="tx1"/>
                </a:solidFill>
                <a:latin typeface="Times New Roman"/>
                <a:ea typeface="Times New Roman"/>
              </a:rPr>
              <a:t> </a:t>
            </a:r>
            <a:r>
              <a:rPr lang="en-US" dirty="0">
                <a:solidFill>
                  <a:schemeClr val="tx1"/>
                </a:solidFill>
                <a:latin typeface="Times New Roman"/>
                <a:ea typeface="Times New Roman"/>
              </a:rPr>
              <a:t>gross</a:t>
            </a:r>
            <a:r>
              <a:rPr lang="en-US" spc="40" dirty="0">
                <a:solidFill>
                  <a:schemeClr val="tx1"/>
                </a:solidFill>
                <a:latin typeface="Times New Roman"/>
                <a:ea typeface="Times New Roman"/>
              </a:rPr>
              <a:t> </a:t>
            </a:r>
            <a:r>
              <a:rPr lang="en-US" dirty="0">
                <a:solidFill>
                  <a:schemeClr val="tx1"/>
                </a:solidFill>
                <a:latin typeface="Times New Roman"/>
                <a:ea typeface="Times New Roman"/>
              </a:rPr>
              <a:t>domestic</a:t>
            </a:r>
            <a:r>
              <a:rPr lang="en-US" spc="80" dirty="0">
                <a:solidFill>
                  <a:schemeClr val="tx1"/>
                </a:solidFill>
                <a:latin typeface="Times New Roman"/>
                <a:ea typeface="Times New Roman"/>
              </a:rPr>
              <a:t> </a:t>
            </a:r>
            <a:r>
              <a:rPr lang="en-US" dirty="0">
                <a:solidFill>
                  <a:schemeClr val="tx1"/>
                </a:solidFill>
                <a:latin typeface="Times New Roman"/>
                <a:ea typeface="Times New Roman"/>
              </a:rPr>
              <a:t>product</a:t>
            </a:r>
            <a:r>
              <a:rPr lang="en-US" spc="185" dirty="0">
                <a:solidFill>
                  <a:schemeClr val="tx1"/>
                </a:solidFill>
                <a:latin typeface="Times New Roman"/>
                <a:ea typeface="Times New Roman"/>
              </a:rPr>
              <a:t> </a:t>
            </a:r>
            <a:r>
              <a:rPr lang="en-US" dirty="0">
                <a:solidFill>
                  <a:schemeClr val="tx1"/>
                </a:solidFill>
                <a:latin typeface="Times New Roman"/>
                <a:ea typeface="Times New Roman"/>
              </a:rPr>
              <a:t>growth,</a:t>
            </a:r>
            <a:r>
              <a:rPr lang="en-US" spc="40" dirty="0">
                <a:solidFill>
                  <a:schemeClr val="tx1"/>
                </a:solidFill>
                <a:latin typeface="Times New Roman"/>
                <a:ea typeface="Times New Roman"/>
              </a:rPr>
              <a:t> </a:t>
            </a:r>
            <a:r>
              <a:rPr lang="en-US" dirty="0">
                <a:solidFill>
                  <a:schemeClr val="tx1"/>
                </a:solidFill>
                <a:latin typeface="Times New Roman"/>
                <a:ea typeface="Times New Roman"/>
              </a:rPr>
              <a:t>implicitly</a:t>
            </a:r>
            <a:r>
              <a:rPr lang="en-US" spc="-10" dirty="0">
                <a:solidFill>
                  <a:schemeClr val="tx1"/>
                </a:solidFill>
                <a:latin typeface="Times New Roman"/>
                <a:ea typeface="Times New Roman"/>
              </a:rPr>
              <a:t> </a:t>
            </a:r>
            <a:r>
              <a:rPr lang="en-US" dirty="0">
                <a:solidFill>
                  <a:schemeClr val="tx1"/>
                </a:solidFill>
                <a:latin typeface="Times New Roman"/>
                <a:ea typeface="Times New Roman"/>
              </a:rPr>
              <a:t>co</a:t>
            </a:r>
            <a:r>
              <a:rPr lang="en-US" spc="5" dirty="0">
                <a:solidFill>
                  <a:schemeClr val="tx1"/>
                </a:solidFill>
                <a:latin typeface="Times New Roman"/>
                <a:ea typeface="Times New Roman"/>
              </a:rPr>
              <a:t>n</a:t>
            </a:r>
            <a:r>
              <a:rPr lang="en-US" dirty="0">
                <a:solidFill>
                  <a:schemeClr val="tx1"/>
                </a:solidFill>
                <a:latin typeface="Times New Roman"/>
                <a:ea typeface="Times New Roman"/>
              </a:rPr>
              <a:t>ﬂating</a:t>
            </a:r>
            <a:r>
              <a:rPr lang="en-US" spc="80" dirty="0">
                <a:solidFill>
                  <a:schemeClr val="tx1"/>
                </a:solidFill>
                <a:latin typeface="Times New Roman"/>
                <a:ea typeface="Times New Roman"/>
              </a:rPr>
              <a:t> </a:t>
            </a:r>
            <a:r>
              <a:rPr lang="en-US" dirty="0">
                <a:solidFill>
                  <a:schemeClr val="tx1"/>
                </a:solidFill>
                <a:latin typeface="Times New Roman"/>
                <a:ea typeface="Times New Roman"/>
              </a:rPr>
              <a:t>economic</a:t>
            </a:r>
            <a:r>
              <a:rPr lang="en-US" spc="70" dirty="0">
                <a:solidFill>
                  <a:schemeClr val="tx1"/>
                </a:solidFill>
                <a:latin typeface="Times New Roman"/>
                <a:ea typeface="Times New Roman"/>
              </a:rPr>
              <a:t> </a:t>
            </a:r>
            <a:r>
              <a:rPr lang="en-US" dirty="0">
                <a:solidFill>
                  <a:schemeClr val="tx1"/>
                </a:solidFill>
                <a:latin typeface="Times New Roman"/>
                <a:ea typeface="Times New Roman"/>
              </a:rPr>
              <a:t>growth</a:t>
            </a:r>
            <a:r>
              <a:rPr lang="en-US" spc="120" dirty="0">
                <a:solidFill>
                  <a:schemeClr val="tx1"/>
                </a:solidFill>
                <a:latin typeface="Times New Roman"/>
                <a:ea typeface="Times New Roman"/>
              </a:rPr>
              <a:t> </a:t>
            </a:r>
            <a:r>
              <a:rPr lang="en-US" dirty="0">
                <a:solidFill>
                  <a:schemeClr val="tx1"/>
                </a:solidFill>
                <a:latin typeface="Times New Roman"/>
                <a:ea typeface="Times New Roman"/>
              </a:rPr>
              <a:t>with</a:t>
            </a:r>
            <a:r>
              <a:rPr lang="en-US" spc="95" dirty="0">
                <a:solidFill>
                  <a:schemeClr val="tx1"/>
                </a:solidFill>
                <a:latin typeface="Times New Roman"/>
                <a:ea typeface="Times New Roman"/>
              </a:rPr>
              <a:t> </a:t>
            </a:r>
            <a:r>
              <a:rPr lang="en-US" dirty="0">
                <a:solidFill>
                  <a:schemeClr val="tx1"/>
                </a:solidFill>
                <a:latin typeface="Times New Roman"/>
                <a:ea typeface="Times New Roman"/>
              </a:rPr>
              <a:t>societal progress</a:t>
            </a:r>
            <a:r>
              <a:rPr lang="en-US" spc="60" dirty="0">
                <a:solidFill>
                  <a:schemeClr val="tx1"/>
                </a:solidFill>
                <a:latin typeface="Times New Roman"/>
                <a:ea typeface="Times New Roman"/>
              </a:rPr>
              <a:t> </a:t>
            </a:r>
            <a:r>
              <a:rPr lang="en-US" spc="60" dirty="0" smtClean="0">
                <a:solidFill>
                  <a:schemeClr val="tx1"/>
                </a:solidFill>
                <a:latin typeface="Times New Roman"/>
                <a:ea typeface="Times New Roman"/>
              </a:rPr>
              <a:t>(</a:t>
            </a:r>
            <a:r>
              <a:rPr lang="en-US" dirty="0" err="1">
                <a:solidFill>
                  <a:schemeClr val="tx1"/>
                </a:solidFill>
                <a:latin typeface="Times New Roman"/>
                <a:ea typeface="Times New Roman"/>
              </a:rPr>
              <a:t>Industrialisation</a:t>
            </a:r>
            <a:r>
              <a:rPr lang="en-US" spc="140" dirty="0">
                <a:solidFill>
                  <a:schemeClr val="tx1"/>
                </a:solidFill>
                <a:latin typeface="Times New Roman"/>
                <a:ea typeface="Times New Roman"/>
              </a:rPr>
              <a:t> </a:t>
            </a:r>
            <a:r>
              <a:rPr lang="en-US" dirty="0">
                <a:solidFill>
                  <a:schemeClr val="tx1"/>
                </a:solidFill>
                <a:latin typeface="Times New Roman"/>
                <a:ea typeface="Times New Roman"/>
              </a:rPr>
              <a:t>is</a:t>
            </a:r>
            <a:r>
              <a:rPr lang="en-US" spc="85" dirty="0">
                <a:solidFill>
                  <a:schemeClr val="tx1"/>
                </a:solidFill>
                <a:latin typeface="Times New Roman"/>
                <a:ea typeface="Times New Roman"/>
              </a:rPr>
              <a:t> </a:t>
            </a:r>
            <a:r>
              <a:rPr lang="en-US" dirty="0">
                <a:solidFill>
                  <a:schemeClr val="tx1"/>
                </a:solidFill>
                <a:latin typeface="Times New Roman"/>
                <a:ea typeface="Times New Roman"/>
              </a:rPr>
              <a:t>still</a:t>
            </a:r>
            <a:r>
              <a:rPr lang="en-US" spc="50" dirty="0">
                <a:solidFill>
                  <a:schemeClr val="tx1"/>
                </a:solidFill>
                <a:latin typeface="Times New Roman"/>
                <a:ea typeface="Times New Roman"/>
              </a:rPr>
              <a:t> </a:t>
            </a:r>
            <a:r>
              <a:rPr lang="en-US" dirty="0">
                <a:solidFill>
                  <a:schemeClr val="tx1"/>
                </a:solidFill>
                <a:latin typeface="Times New Roman"/>
                <a:ea typeface="Times New Roman"/>
              </a:rPr>
              <a:t>seen</a:t>
            </a:r>
            <a:r>
              <a:rPr lang="en-US" spc="75" dirty="0">
                <a:solidFill>
                  <a:schemeClr val="tx1"/>
                </a:solidFill>
                <a:latin typeface="Times New Roman"/>
                <a:ea typeface="Times New Roman"/>
              </a:rPr>
              <a:t> </a:t>
            </a:r>
            <a:r>
              <a:rPr lang="en-US" dirty="0">
                <a:solidFill>
                  <a:schemeClr val="tx1"/>
                </a:solidFill>
                <a:latin typeface="Times New Roman"/>
                <a:ea typeface="Times New Roman"/>
              </a:rPr>
              <a:t>as</a:t>
            </a:r>
            <a:r>
              <a:rPr lang="en-US" spc="100" dirty="0">
                <a:solidFill>
                  <a:schemeClr val="tx1"/>
                </a:solidFill>
                <a:latin typeface="Times New Roman"/>
                <a:ea typeface="Times New Roman"/>
              </a:rPr>
              <a:t> </a:t>
            </a:r>
            <a:r>
              <a:rPr lang="en-US" dirty="0">
                <a:solidFill>
                  <a:schemeClr val="tx1"/>
                </a:solidFill>
                <a:latin typeface="Times New Roman"/>
                <a:ea typeface="Times New Roman"/>
              </a:rPr>
              <a:t>the</a:t>
            </a:r>
            <a:r>
              <a:rPr lang="en-US" spc="160" dirty="0">
                <a:solidFill>
                  <a:schemeClr val="tx1"/>
                </a:solidFill>
                <a:latin typeface="Times New Roman"/>
                <a:ea typeface="Times New Roman"/>
              </a:rPr>
              <a:t> </a:t>
            </a:r>
            <a:r>
              <a:rPr lang="en-US" dirty="0">
                <a:solidFill>
                  <a:schemeClr val="tx1"/>
                </a:solidFill>
                <a:latin typeface="Times New Roman"/>
                <a:ea typeface="Times New Roman"/>
              </a:rPr>
              <a:t>main</a:t>
            </a:r>
            <a:r>
              <a:rPr lang="en-US" spc="180" dirty="0">
                <a:solidFill>
                  <a:schemeClr val="tx1"/>
                </a:solidFill>
                <a:latin typeface="Times New Roman"/>
                <a:ea typeface="Times New Roman"/>
              </a:rPr>
              <a:t> </a:t>
            </a:r>
            <a:r>
              <a:rPr lang="en-US" dirty="0">
                <a:solidFill>
                  <a:schemeClr val="tx1"/>
                </a:solidFill>
                <a:latin typeface="Times New Roman"/>
                <a:ea typeface="Times New Roman"/>
              </a:rPr>
              <a:t>driver</a:t>
            </a:r>
            <a:r>
              <a:rPr lang="en-US" spc="110" dirty="0">
                <a:solidFill>
                  <a:schemeClr val="tx1"/>
                </a:solidFill>
                <a:latin typeface="Times New Roman"/>
                <a:ea typeface="Times New Roman"/>
              </a:rPr>
              <a:t> </a:t>
            </a:r>
            <a:r>
              <a:rPr lang="en-US" dirty="0">
                <a:solidFill>
                  <a:schemeClr val="tx1"/>
                </a:solidFill>
                <a:latin typeface="Times New Roman"/>
                <a:ea typeface="Times New Roman"/>
              </a:rPr>
              <a:t>of </a:t>
            </a:r>
            <a:r>
              <a:rPr lang="en-US" dirty="0" smtClean="0">
                <a:solidFill>
                  <a:schemeClr val="tx1"/>
                </a:solidFill>
                <a:latin typeface="Times New Roman"/>
                <a:ea typeface="Times New Roman"/>
              </a:rPr>
              <a:t>growth)</a:t>
            </a:r>
            <a:r>
              <a:rPr lang="en-US" spc="145" dirty="0" smtClean="0">
                <a:solidFill>
                  <a:schemeClr val="tx1"/>
                </a:solidFill>
                <a:latin typeface="Times New Roman"/>
                <a:ea typeface="Times New Roman"/>
              </a:rPr>
              <a:t>. </a:t>
            </a:r>
            <a:r>
              <a:rPr lang="en-US" dirty="0" smtClean="0">
                <a:solidFill>
                  <a:schemeClr val="tx1"/>
                </a:solidFill>
                <a:latin typeface="Times New Roman"/>
                <a:ea typeface="Times New Roman"/>
              </a:rPr>
              <a:t>Goal</a:t>
            </a:r>
            <a:r>
              <a:rPr lang="en-US" spc="-10" dirty="0" smtClean="0">
                <a:solidFill>
                  <a:schemeClr val="tx1"/>
                </a:solidFill>
                <a:latin typeface="Times New Roman"/>
                <a:ea typeface="Times New Roman"/>
              </a:rPr>
              <a:t> </a:t>
            </a:r>
            <a:r>
              <a:rPr lang="en-US" dirty="0" smtClean="0">
                <a:solidFill>
                  <a:schemeClr val="tx1"/>
                </a:solidFill>
                <a:latin typeface="Times New Roman"/>
                <a:ea typeface="Times New Roman"/>
              </a:rPr>
              <a:t>8, 12 and 10</a:t>
            </a:r>
            <a:r>
              <a:rPr lang="en-US" spc="30" dirty="0" smtClean="0">
                <a:solidFill>
                  <a:schemeClr val="tx1"/>
                </a:solidFill>
                <a:latin typeface="Times New Roman"/>
                <a:ea typeface="Times New Roman"/>
              </a:rPr>
              <a:t> </a:t>
            </a:r>
            <a:r>
              <a:rPr lang="en-US" dirty="0" smtClean="0">
                <a:solidFill>
                  <a:schemeClr val="tx1"/>
                </a:solidFill>
                <a:latin typeface="Times New Roman"/>
                <a:ea typeface="Times New Roman"/>
              </a:rPr>
              <a:t>and</a:t>
            </a:r>
            <a:r>
              <a:rPr lang="en-US" spc="180" dirty="0" smtClean="0">
                <a:solidFill>
                  <a:schemeClr val="tx1"/>
                </a:solidFill>
                <a:latin typeface="Times New Roman"/>
                <a:ea typeface="Times New Roman"/>
              </a:rPr>
              <a:t> </a:t>
            </a:r>
            <a:r>
              <a:rPr lang="en-US" dirty="0">
                <a:solidFill>
                  <a:schemeClr val="tx1"/>
                </a:solidFill>
                <a:latin typeface="Times New Roman"/>
                <a:ea typeface="Times New Roman"/>
              </a:rPr>
              <a:t>its</a:t>
            </a:r>
            <a:r>
              <a:rPr lang="en-US" spc="115" dirty="0">
                <a:solidFill>
                  <a:schemeClr val="tx1"/>
                </a:solidFill>
                <a:latin typeface="Times New Roman"/>
                <a:ea typeface="Times New Roman"/>
              </a:rPr>
              <a:t> </a:t>
            </a:r>
            <a:r>
              <a:rPr lang="en-US" dirty="0">
                <a:solidFill>
                  <a:schemeClr val="tx1"/>
                </a:solidFill>
                <a:latin typeface="Times New Roman"/>
                <a:ea typeface="Times New Roman"/>
              </a:rPr>
              <a:t>targets</a:t>
            </a:r>
            <a:r>
              <a:rPr lang="en-US" spc="100" dirty="0">
                <a:solidFill>
                  <a:schemeClr val="tx1"/>
                </a:solidFill>
                <a:latin typeface="Times New Roman"/>
                <a:ea typeface="Times New Roman"/>
              </a:rPr>
              <a:t> </a:t>
            </a:r>
            <a:r>
              <a:rPr lang="en-US" dirty="0">
                <a:solidFill>
                  <a:schemeClr val="tx1"/>
                </a:solidFill>
                <a:latin typeface="Times New Roman"/>
                <a:ea typeface="Times New Roman"/>
              </a:rPr>
              <a:t>make</a:t>
            </a:r>
            <a:r>
              <a:rPr lang="en-US" spc="115" dirty="0">
                <a:solidFill>
                  <a:schemeClr val="tx1"/>
                </a:solidFill>
                <a:latin typeface="Times New Roman"/>
                <a:ea typeface="Times New Roman"/>
              </a:rPr>
              <a:t> </a:t>
            </a:r>
            <a:r>
              <a:rPr lang="en-US" dirty="0">
                <a:solidFill>
                  <a:schemeClr val="tx1"/>
                </a:solidFill>
                <a:latin typeface="Times New Roman"/>
                <a:ea typeface="Times New Roman"/>
              </a:rPr>
              <a:t>explicit a</a:t>
            </a:r>
            <a:r>
              <a:rPr lang="en-US" spc="125" dirty="0">
                <a:solidFill>
                  <a:schemeClr val="tx1"/>
                </a:solidFill>
                <a:latin typeface="Times New Roman"/>
                <a:ea typeface="Times New Roman"/>
              </a:rPr>
              <a:t> </a:t>
            </a:r>
            <a:r>
              <a:rPr lang="en-US" dirty="0">
                <a:solidFill>
                  <a:schemeClr val="tx1"/>
                </a:solidFill>
                <a:latin typeface="Times New Roman"/>
                <a:ea typeface="Times New Roman"/>
              </a:rPr>
              <a:t>strong </a:t>
            </a:r>
            <a:r>
              <a:rPr lang="en-US" dirty="0" smtClean="0">
                <a:solidFill>
                  <a:schemeClr val="tx1"/>
                </a:solidFill>
                <a:latin typeface="Times New Roman"/>
                <a:ea typeface="Times New Roman"/>
              </a:rPr>
              <a:t>growt</a:t>
            </a:r>
            <a:r>
              <a:rPr lang="en-US" spc="5" dirty="0" smtClean="0">
                <a:solidFill>
                  <a:schemeClr val="tx1"/>
                </a:solidFill>
                <a:latin typeface="Times New Roman"/>
                <a:ea typeface="Times New Roman"/>
              </a:rPr>
              <a:t>h</a:t>
            </a:r>
            <a:r>
              <a:rPr lang="en-US" dirty="0" smtClean="0">
                <a:solidFill>
                  <a:schemeClr val="tx1"/>
                </a:solidFill>
                <a:latin typeface="Times New Roman"/>
                <a:ea typeface="Times New Roman"/>
              </a:rPr>
              <a:t> employment</a:t>
            </a:r>
            <a:r>
              <a:rPr lang="en-US" spc="-25" dirty="0" smtClean="0">
                <a:solidFill>
                  <a:schemeClr val="tx1"/>
                </a:solidFill>
                <a:latin typeface="Times New Roman"/>
                <a:ea typeface="Times New Roman"/>
              </a:rPr>
              <a:t> </a:t>
            </a:r>
            <a:r>
              <a:rPr lang="en-US" dirty="0">
                <a:solidFill>
                  <a:schemeClr val="tx1"/>
                </a:solidFill>
                <a:latin typeface="Times New Roman"/>
                <a:ea typeface="Times New Roman"/>
              </a:rPr>
              <a:t>nexus.</a:t>
            </a:r>
            <a:r>
              <a:rPr lang="en-US" spc="-25" dirty="0">
                <a:solidFill>
                  <a:schemeClr val="tx1"/>
                </a:solidFill>
                <a:latin typeface="Times New Roman"/>
                <a:ea typeface="Times New Roman"/>
              </a:rPr>
              <a:t> </a:t>
            </a:r>
            <a:r>
              <a:rPr lang="en-US" dirty="0">
                <a:solidFill>
                  <a:schemeClr val="tx1"/>
                </a:solidFill>
                <a:latin typeface="Times New Roman"/>
                <a:ea typeface="Times New Roman"/>
              </a:rPr>
              <a:t>The</a:t>
            </a:r>
            <a:r>
              <a:rPr lang="en-US" spc="-35" dirty="0">
                <a:solidFill>
                  <a:schemeClr val="tx1"/>
                </a:solidFill>
                <a:latin typeface="Times New Roman"/>
                <a:ea typeface="Times New Roman"/>
              </a:rPr>
              <a:t> </a:t>
            </a:r>
            <a:r>
              <a:rPr lang="en-US" dirty="0">
                <a:solidFill>
                  <a:schemeClr val="tx1"/>
                </a:solidFill>
                <a:latin typeface="Times New Roman"/>
                <a:ea typeface="Times New Roman"/>
              </a:rPr>
              <a:t>hope</a:t>
            </a:r>
            <a:r>
              <a:rPr lang="en-US" spc="-20" dirty="0">
                <a:solidFill>
                  <a:schemeClr val="tx1"/>
                </a:solidFill>
                <a:latin typeface="Times New Roman"/>
                <a:ea typeface="Times New Roman"/>
              </a:rPr>
              <a:t> </a:t>
            </a:r>
            <a:r>
              <a:rPr lang="en-US" dirty="0">
                <a:solidFill>
                  <a:schemeClr val="tx1"/>
                </a:solidFill>
                <a:latin typeface="Times New Roman"/>
                <a:ea typeface="Times New Roman"/>
              </a:rPr>
              <a:t>lies</a:t>
            </a:r>
            <a:r>
              <a:rPr lang="en-US" spc="-15" dirty="0">
                <a:solidFill>
                  <a:schemeClr val="tx1"/>
                </a:solidFill>
                <a:latin typeface="Times New Roman"/>
                <a:ea typeface="Times New Roman"/>
              </a:rPr>
              <a:t> </a:t>
            </a:r>
            <a:r>
              <a:rPr lang="en-US" dirty="0">
                <a:solidFill>
                  <a:schemeClr val="tx1"/>
                </a:solidFill>
                <a:latin typeface="Times New Roman"/>
                <a:ea typeface="Times New Roman"/>
              </a:rPr>
              <a:t>in</a:t>
            </a:r>
            <a:r>
              <a:rPr lang="en-US" spc="-15" dirty="0">
                <a:solidFill>
                  <a:schemeClr val="tx1"/>
                </a:solidFill>
                <a:latin typeface="Times New Roman"/>
                <a:ea typeface="Times New Roman"/>
              </a:rPr>
              <a:t> </a:t>
            </a:r>
            <a:r>
              <a:rPr lang="en-US" dirty="0">
                <a:solidFill>
                  <a:schemeClr val="tx1"/>
                </a:solidFill>
                <a:latin typeface="Times New Roman"/>
                <a:ea typeface="Times New Roman"/>
              </a:rPr>
              <a:t>increased</a:t>
            </a:r>
            <a:r>
              <a:rPr lang="en-US" spc="-75" dirty="0">
                <a:solidFill>
                  <a:schemeClr val="tx1"/>
                </a:solidFill>
                <a:latin typeface="Times New Roman"/>
                <a:ea typeface="Times New Roman"/>
              </a:rPr>
              <a:t> </a:t>
            </a:r>
            <a:r>
              <a:rPr lang="en-US" dirty="0">
                <a:solidFill>
                  <a:schemeClr val="tx1"/>
                </a:solidFill>
                <a:latin typeface="Times New Roman"/>
                <a:ea typeface="Times New Roman"/>
              </a:rPr>
              <a:t>productivity,</a:t>
            </a:r>
            <a:r>
              <a:rPr lang="en-US" spc="-90" dirty="0">
                <a:solidFill>
                  <a:schemeClr val="tx1"/>
                </a:solidFill>
                <a:latin typeface="Times New Roman"/>
                <a:ea typeface="Times New Roman"/>
              </a:rPr>
              <a:t> </a:t>
            </a:r>
            <a:r>
              <a:rPr lang="en-US" dirty="0">
                <a:solidFill>
                  <a:schemeClr val="tx1"/>
                </a:solidFill>
                <a:latin typeface="Times New Roman"/>
                <a:ea typeface="Times New Roman"/>
              </a:rPr>
              <a:t>technological</a:t>
            </a:r>
            <a:r>
              <a:rPr lang="en-US" spc="-25" dirty="0">
                <a:solidFill>
                  <a:schemeClr val="tx1"/>
                </a:solidFill>
                <a:latin typeface="Times New Roman"/>
                <a:ea typeface="Times New Roman"/>
              </a:rPr>
              <a:t> </a:t>
            </a:r>
            <a:r>
              <a:rPr lang="en-US" dirty="0">
                <a:solidFill>
                  <a:schemeClr val="tx1"/>
                </a:solidFill>
                <a:latin typeface="Times New Roman"/>
                <a:ea typeface="Times New Roman"/>
              </a:rPr>
              <a:t>change, and</a:t>
            </a:r>
            <a:r>
              <a:rPr lang="en-US" spc="75" dirty="0">
                <a:solidFill>
                  <a:schemeClr val="tx1"/>
                </a:solidFill>
                <a:latin typeface="Times New Roman"/>
                <a:ea typeface="Times New Roman"/>
              </a:rPr>
              <a:t> </a:t>
            </a:r>
            <a:r>
              <a:rPr lang="en-US" dirty="0">
                <a:solidFill>
                  <a:schemeClr val="tx1"/>
                </a:solidFill>
                <a:latin typeface="Times New Roman"/>
                <a:ea typeface="Times New Roman"/>
              </a:rPr>
              <a:t>resource</a:t>
            </a:r>
            <a:r>
              <a:rPr lang="en-US" spc="-5" dirty="0">
                <a:solidFill>
                  <a:schemeClr val="tx1"/>
                </a:solidFill>
                <a:latin typeface="Times New Roman"/>
                <a:ea typeface="Times New Roman"/>
              </a:rPr>
              <a:t> </a:t>
            </a:r>
            <a:r>
              <a:rPr lang="en-US" dirty="0" smtClean="0">
                <a:solidFill>
                  <a:schemeClr val="tx1"/>
                </a:solidFill>
                <a:latin typeface="Times New Roman"/>
                <a:ea typeface="Times New Roman"/>
              </a:rPr>
              <a:t>efﬁciency</a:t>
            </a:r>
            <a:endParaRPr lang="en-US" spc="70" dirty="0" smtClean="0">
              <a:solidFill>
                <a:schemeClr val="tx1"/>
              </a:solidFill>
              <a:latin typeface="Times New Roman"/>
              <a:ea typeface="Times New Roman"/>
            </a:endParaRPr>
          </a:p>
          <a:p>
            <a:endParaRPr lang="en-US" dirty="0">
              <a:latin typeface="Times New Roman" panose="02020603050405020304" pitchFamily="18" charset="0"/>
              <a:cs typeface="Times New Roman" panose="02020603050405020304" pitchFamily="18" charset="0"/>
            </a:endParaRPr>
          </a:p>
          <a:p>
            <a:endParaRPr lang="en-US" dirty="0"/>
          </a:p>
        </p:txBody>
      </p:sp>
      <p:sp>
        <p:nvSpPr>
          <p:cNvPr id="3" name="Title 2"/>
          <p:cNvSpPr>
            <a:spLocks noGrp="1"/>
          </p:cNvSpPr>
          <p:nvPr>
            <p:ph type="title"/>
          </p:nvPr>
        </p:nvSpPr>
        <p:spPr>
          <a:xfrm>
            <a:off x="457200" y="338328"/>
            <a:ext cx="8229600" cy="652272"/>
          </a:xfrm>
        </p:spPr>
        <p:txBody>
          <a:bodyPr>
            <a:normAutofit/>
          </a:bodyPr>
          <a:lstStyle/>
          <a:p>
            <a:r>
              <a:rPr lang="en-US" sz="3200" b="1" dirty="0" smtClean="0">
                <a:solidFill>
                  <a:schemeClr val="tx1"/>
                </a:solidFill>
                <a:latin typeface="Times New Roman" panose="02020603050405020304" pitchFamily="18" charset="0"/>
                <a:cs typeface="Times New Roman" panose="02020603050405020304" pitchFamily="18" charset="0"/>
              </a:rPr>
              <a:t>Feminist analysis</a:t>
            </a:r>
            <a:endParaRPr lang="en-US"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82894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686800" cy="5638800"/>
          </a:xfrm>
        </p:spPr>
        <p:txBody>
          <a:bodyPr>
            <a:normAutofit fontScale="92500"/>
          </a:bodyPr>
          <a:lstStyle/>
          <a:p>
            <a:r>
              <a:rPr lang="en-US" spc="10" dirty="0">
                <a:solidFill>
                  <a:schemeClr val="tx1"/>
                </a:solidFill>
                <a:latin typeface="Times New Roman"/>
                <a:ea typeface="Times New Roman"/>
              </a:rPr>
              <a:t>This traditional take on growth assumes that countries are ultimately responsible for their development, provided their ‘policy space’ is respected and that a ‘diverse private sector, ranging from micro-enterprises to cooperatives to multinationals’ is just another stakeholder in development.  This conceptual approach  thus  fails to  respond  to,  or  challenge, the  macro- economic and structural drivers of current patterns of growth including the structural role of unpaid care and domestic work in supporting economic growth. It also fails to put growth within environmental limits.</a:t>
            </a:r>
          </a:p>
          <a:p>
            <a:pPr marR="44450"/>
            <a:r>
              <a:rPr lang="en-US" spc="10" dirty="0" smtClean="0">
                <a:solidFill>
                  <a:schemeClr val="tx1"/>
                </a:solidFill>
                <a:latin typeface="Times New Roman"/>
                <a:ea typeface="Times New Roman"/>
              </a:rPr>
              <a:t>Agenda </a:t>
            </a:r>
            <a:r>
              <a:rPr lang="en-US" spc="10" dirty="0">
                <a:solidFill>
                  <a:schemeClr val="tx1"/>
                </a:solidFill>
                <a:latin typeface="Times New Roman"/>
                <a:ea typeface="Times New Roman"/>
              </a:rPr>
              <a:t>2030 emphasis on strong institutions to shape the development process, including stronger institutions at the global level, but does not challenge the ways inequalities in income, wealth, and power are produced and reproduced at national and global levels, nor does it attempt  to transform  power relations between the North and the South, between the rich and the poor, and between men .</a:t>
            </a:r>
          </a:p>
        </p:txBody>
      </p:sp>
      <p:sp>
        <p:nvSpPr>
          <p:cNvPr id="3" name="Title 2"/>
          <p:cNvSpPr>
            <a:spLocks noGrp="1"/>
          </p:cNvSpPr>
          <p:nvPr>
            <p:ph type="title"/>
          </p:nvPr>
        </p:nvSpPr>
        <p:spPr>
          <a:xfrm>
            <a:off x="457200" y="338328"/>
            <a:ext cx="8229600" cy="576072"/>
          </a:xfrm>
        </p:spPr>
        <p:txBody>
          <a:bodyPr>
            <a:normAutofit fontScale="90000"/>
          </a:bodyPr>
          <a:lstStyle/>
          <a:p>
            <a:r>
              <a:rPr lang="en-US" dirty="0" err="1" smtClean="0">
                <a:solidFill>
                  <a:schemeClr val="tx1"/>
                </a:solidFill>
                <a:latin typeface="Times New Roman" panose="02020603050405020304" pitchFamily="18" charset="0"/>
                <a:cs typeface="Times New Roman" panose="02020603050405020304" pitchFamily="18" charset="0"/>
              </a:rPr>
              <a:t>Cont</a:t>
            </a:r>
            <a:r>
              <a:rPr lang="en-US" dirty="0" smtClean="0">
                <a:solidFill>
                  <a:schemeClr val="tx1"/>
                </a:solidFill>
                <a:latin typeface="Times New Roman" panose="02020603050405020304" pitchFamily="18" charset="0"/>
                <a:cs typeface="Times New Roman" panose="02020603050405020304" pitchFamily="18" charset="0"/>
              </a:rPr>
              <a:t>…</a:t>
            </a: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69579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76200"/>
            <a:ext cx="8763000" cy="6049963"/>
          </a:xfrm>
        </p:spPr>
        <p:txBody>
          <a:bodyPr>
            <a:normAutofit fontScale="92500" lnSpcReduction="10000"/>
          </a:bodyPr>
          <a:lstStyle/>
          <a:p>
            <a:endParaRPr lang="en-US" dirty="0" smtClean="0">
              <a:solidFill>
                <a:srgbClr val="000000"/>
              </a:solidFill>
              <a:latin typeface="Times New Roman"/>
              <a:ea typeface="Times New Roman"/>
            </a:endParaRPr>
          </a:p>
          <a:p>
            <a:endParaRPr lang="en-US" dirty="0" smtClean="0">
              <a:solidFill>
                <a:srgbClr val="000000"/>
              </a:solidFill>
              <a:latin typeface="Times New Roman"/>
              <a:ea typeface="Times New Roman"/>
            </a:endParaRPr>
          </a:p>
          <a:p>
            <a:r>
              <a:rPr lang="en-US" dirty="0" smtClean="0">
                <a:solidFill>
                  <a:srgbClr val="000000"/>
                </a:solidFill>
                <a:latin typeface="Times New Roman"/>
                <a:ea typeface="Times New Roman"/>
              </a:rPr>
              <a:t>Social</a:t>
            </a:r>
            <a:r>
              <a:rPr lang="en-US" spc="-35" dirty="0" smtClean="0">
                <a:solidFill>
                  <a:srgbClr val="000000"/>
                </a:solidFill>
                <a:latin typeface="Times New Roman"/>
                <a:ea typeface="Times New Roman"/>
              </a:rPr>
              <a:t> </a:t>
            </a:r>
            <a:r>
              <a:rPr lang="en-US" dirty="0">
                <a:solidFill>
                  <a:srgbClr val="000000"/>
                </a:solidFill>
                <a:latin typeface="Times New Roman"/>
                <a:ea typeface="Times New Roman"/>
              </a:rPr>
              <a:t>relations</a:t>
            </a:r>
            <a:r>
              <a:rPr lang="en-US" spc="50" dirty="0">
                <a:solidFill>
                  <a:srgbClr val="000000"/>
                </a:solidFill>
                <a:latin typeface="Times New Roman"/>
                <a:ea typeface="Times New Roman"/>
              </a:rPr>
              <a:t> </a:t>
            </a:r>
            <a:r>
              <a:rPr lang="en-US" dirty="0">
                <a:solidFill>
                  <a:srgbClr val="000000"/>
                </a:solidFill>
                <a:latin typeface="Times New Roman"/>
                <a:ea typeface="Times New Roman"/>
              </a:rPr>
              <a:t>of power</a:t>
            </a:r>
            <a:r>
              <a:rPr lang="en-US" spc="-45" dirty="0">
                <a:solidFill>
                  <a:srgbClr val="000000"/>
                </a:solidFill>
                <a:latin typeface="Times New Roman"/>
                <a:ea typeface="Times New Roman"/>
              </a:rPr>
              <a:t> </a:t>
            </a:r>
            <a:r>
              <a:rPr lang="en-US" dirty="0">
                <a:solidFill>
                  <a:srgbClr val="000000"/>
                </a:solidFill>
                <a:latin typeface="Times New Roman"/>
                <a:ea typeface="Times New Roman"/>
              </a:rPr>
              <a:t>have</a:t>
            </a:r>
            <a:r>
              <a:rPr lang="en-US" spc="-75" dirty="0">
                <a:solidFill>
                  <a:srgbClr val="000000"/>
                </a:solidFill>
                <a:latin typeface="Times New Roman"/>
                <a:ea typeface="Times New Roman"/>
              </a:rPr>
              <a:t> </a:t>
            </a:r>
            <a:r>
              <a:rPr lang="en-US" dirty="0">
                <a:solidFill>
                  <a:srgbClr val="000000"/>
                </a:solidFill>
                <a:latin typeface="Times New Roman"/>
                <a:ea typeface="Times New Roman"/>
              </a:rPr>
              <a:t>been</a:t>
            </a:r>
            <a:r>
              <a:rPr lang="en-US" spc="-35" dirty="0">
                <a:solidFill>
                  <a:srgbClr val="000000"/>
                </a:solidFill>
                <a:latin typeface="Times New Roman"/>
                <a:ea typeface="Times New Roman"/>
              </a:rPr>
              <a:t> </a:t>
            </a:r>
            <a:r>
              <a:rPr lang="en-US" dirty="0">
                <a:solidFill>
                  <a:srgbClr val="000000"/>
                </a:solidFill>
                <a:latin typeface="Times New Roman"/>
                <a:ea typeface="Times New Roman"/>
              </a:rPr>
              <a:t>at work</a:t>
            </a:r>
            <a:r>
              <a:rPr lang="en-US" spc="-65" dirty="0">
                <a:solidFill>
                  <a:srgbClr val="000000"/>
                </a:solidFill>
                <a:latin typeface="Times New Roman"/>
                <a:ea typeface="Times New Roman"/>
              </a:rPr>
              <a:t> </a:t>
            </a:r>
            <a:r>
              <a:rPr lang="en-US" dirty="0">
                <a:solidFill>
                  <a:srgbClr val="000000"/>
                </a:solidFill>
                <a:latin typeface="Times New Roman"/>
                <a:ea typeface="Times New Roman"/>
              </a:rPr>
              <a:t>as</a:t>
            </a:r>
            <a:r>
              <a:rPr lang="en-US" spc="-50" dirty="0">
                <a:solidFill>
                  <a:srgbClr val="000000"/>
                </a:solidFill>
                <a:latin typeface="Times New Roman"/>
                <a:ea typeface="Times New Roman"/>
              </a:rPr>
              <a:t> </a:t>
            </a:r>
            <a:r>
              <a:rPr lang="en-US" dirty="0">
                <a:solidFill>
                  <a:srgbClr val="000000"/>
                </a:solidFill>
                <a:latin typeface="Times New Roman"/>
                <a:ea typeface="Times New Roman"/>
              </a:rPr>
              <a:t>Agenda</a:t>
            </a:r>
            <a:r>
              <a:rPr lang="en-US" spc="-85" dirty="0">
                <a:solidFill>
                  <a:srgbClr val="000000"/>
                </a:solidFill>
                <a:latin typeface="Times New Roman"/>
                <a:ea typeface="Times New Roman"/>
              </a:rPr>
              <a:t> </a:t>
            </a:r>
            <a:r>
              <a:rPr lang="en-US" dirty="0">
                <a:solidFill>
                  <a:srgbClr val="000000"/>
                </a:solidFill>
                <a:latin typeface="Times New Roman"/>
                <a:ea typeface="Times New Roman"/>
              </a:rPr>
              <a:t>2030</a:t>
            </a:r>
            <a:r>
              <a:rPr lang="en-US" spc="-5" dirty="0">
                <a:solidFill>
                  <a:srgbClr val="000000"/>
                </a:solidFill>
                <a:latin typeface="Times New Roman"/>
                <a:ea typeface="Times New Roman"/>
              </a:rPr>
              <a:t> </a:t>
            </a:r>
            <a:r>
              <a:rPr lang="en-US" dirty="0">
                <a:solidFill>
                  <a:srgbClr val="000000"/>
                </a:solidFill>
                <a:latin typeface="Times New Roman"/>
                <a:ea typeface="Times New Roman"/>
              </a:rPr>
              <a:t>was</a:t>
            </a:r>
            <a:r>
              <a:rPr lang="en-US" spc="-105" dirty="0">
                <a:solidFill>
                  <a:srgbClr val="000000"/>
                </a:solidFill>
                <a:latin typeface="Times New Roman"/>
                <a:ea typeface="Times New Roman"/>
              </a:rPr>
              <a:t> </a:t>
            </a:r>
            <a:r>
              <a:rPr lang="en-US" dirty="0">
                <a:solidFill>
                  <a:srgbClr val="000000"/>
                </a:solidFill>
                <a:latin typeface="Times New Roman"/>
                <a:ea typeface="Times New Roman"/>
              </a:rPr>
              <a:t>formulated</a:t>
            </a:r>
            <a:r>
              <a:rPr lang="en-US" spc="-15" dirty="0">
                <a:solidFill>
                  <a:srgbClr val="000000"/>
                </a:solidFill>
                <a:latin typeface="Times New Roman"/>
                <a:ea typeface="Times New Roman"/>
              </a:rPr>
              <a:t> </a:t>
            </a:r>
            <a:r>
              <a:rPr lang="en-US" dirty="0">
                <a:solidFill>
                  <a:srgbClr val="000000"/>
                </a:solidFill>
                <a:latin typeface="Times New Roman"/>
                <a:ea typeface="Times New Roman"/>
              </a:rPr>
              <a:t>and</a:t>
            </a:r>
            <a:r>
              <a:rPr lang="en-US" spc="30" dirty="0">
                <a:solidFill>
                  <a:srgbClr val="000000"/>
                </a:solidFill>
                <a:latin typeface="Times New Roman"/>
                <a:ea typeface="Times New Roman"/>
              </a:rPr>
              <a:t> </a:t>
            </a:r>
            <a:r>
              <a:rPr lang="en-US" dirty="0">
                <a:solidFill>
                  <a:srgbClr val="000000"/>
                </a:solidFill>
                <a:latin typeface="Times New Roman"/>
                <a:ea typeface="Times New Roman"/>
              </a:rPr>
              <a:t>agreed,</a:t>
            </a:r>
            <a:r>
              <a:rPr lang="en-US" spc="-5" dirty="0">
                <a:solidFill>
                  <a:srgbClr val="000000"/>
                </a:solidFill>
                <a:latin typeface="Times New Roman"/>
                <a:ea typeface="Times New Roman"/>
              </a:rPr>
              <a:t> </a:t>
            </a:r>
            <a:r>
              <a:rPr lang="en-US" dirty="0">
                <a:solidFill>
                  <a:srgbClr val="000000"/>
                </a:solidFill>
                <a:latin typeface="Times New Roman"/>
                <a:ea typeface="Times New Roman"/>
              </a:rPr>
              <a:t>and</a:t>
            </a:r>
            <a:r>
              <a:rPr lang="en-US" spc="30" dirty="0">
                <a:solidFill>
                  <a:srgbClr val="000000"/>
                </a:solidFill>
                <a:latin typeface="Times New Roman"/>
                <a:ea typeface="Times New Roman"/>
              </a:rPr>
              <a:t> </a:t>
            </a:r>
            <a:r>
              <a:rPr lang="en-US" dirty="0">
                <a:solidFill>
                  <a:srgbClr val="000000"/>
                </a:solidFill>
                <a:latin typeface="Times New Roman"/>
                <a:ea typeface="Times New Roman"/>
              </a:rPr>
              <a:t>will be</a:t>
            </a:r>
            <a:r>
              <a:rPr lang="en-US" spc="-50" dirty="0">
                <a:solidFill>
                  <a:srgbClr val="000000"/>
                </a:solidFill>
                <a:latin typeface="Times New Roman"/>
                <a:ea typeface="Times New Roman"/>
              </a:rPr>
              <a:t> </a:t>
            </a:r>
            <a:r>
              <a:rPr lang="en-US" dirty="0">
                <a:solidFill>
                  <a:srgbClr val="000000"/>
                </a:solidFill>
                <a:latin typeface="Times New Roman"/>
                <a:ea typeface="Times New Roman"/>
              </a:rPr>
              <a:t>working as</a:t>
            </a:r>
            <a:r>
              <a:rPr lang="en-US" spc="-80" dirty="0">
                <a:solidFill>
                  <a:srgbClr val="000000"/>
                </a:solidFill>
                <a:latin typeface="Times New Roman"/>
                <a:ea typeface="Times New Roman"/>
              </a:rPr>
              <a:t> </a:t>
            </a:r>
            <a:r>
              <a:rPr lang="en-US" dirty="0">
                <a:solidFill>
                  <a:srgbClr val="000000"/>
                </a:solidFill>
                <a:latin typeface="Times New Roman"/>
                <a:ea typeface="Times New Roman"/>
              </a:rPr>
              <a:t>it</a:t>
            </a:r>
            <a:r>
              <a:rPr lang="en-US" spc="-45" dirty="0">
                <a:solidFill>
                  <a:srgbClr val="000000"/>
                </a:solidFill>
                <a:latin typeface="Times New Roman"/>
                <a:ea typeface="Times New Roman"/>
              </a:rPr>
              <a:t> </a:t>
            </a:r>
            <a:r>
              <a:rPr lang="en-US" dirty="0">
                <a:solidFill>
                  <a:srgbClr val="000000"/>
                </a:solidFill>
                <a:latin typeface="Times New Roman"/>
                <a:ea typeface="Times New Roman"/>
              </a:rPr>
              <a:t>is</a:t>
            </a:r>
            <a:r>
              <a:rPr lang="en-US" spc="-100" dirty="0">
                <a:solidFill>
                  <a:srgbClr val="000000"/>
                </a:solidFill>
                <a:latin typeface="Times New Roman"/>
                <a:ea typeface="Times New Roman"/>
              </a:rPr>
              <a:t> </a:t>
            </a:r>
            <a:r>
              <a:rPr lang="en-US" dirty="0">
                <a:solidFill>
                  <a:srgbClr val="000000"/>
                </a:solidFill>
                <a:latin typeface="Times New Roman"/>
                <a:ea typeface="Times New Roman"/>
              </a:rPr>
              <a:t>implemented.</a:t>
            </a:r>
            <a:r>
              <a:rPr lang="en-US" spc="-40" dirty="0">
                <a:solidFill>
                  <a:srgbClr val="000000"/>
                </a:solidFill>
                <a:latin typeface="Times New Roman"/>
                <a:ea typeface="Times New Roman"/>
              </a:rPr>
              <a:t> </a:t>
            </a:r>
            <a:r>
              <a:rPr lang="en-US" dirty="0" smtClean="0">
                <a:solidFill>
                  <a:srgbClr val="000000"/>
                </a:solidFill>
                <a:latin typeface="Times New Roman"/>
                <a:ea typeface="Times New Roman"/>
              </a:rPr>
              <a:t>(big </a:t>
            </a:r>
            <a:r>
              <a:rPr lang="en-US" dirty="0">
                <a:solidFill>
                  <a:srgbClr val="000000"/>
                </a:solidFill>
                <a:latin typeface="Times New Roman"/>
                <a:ea typeface="Times New Roman"/>
              </a:rPr>
              <a:t>countries,</a:t>
            </a:r>
            <a:r>
              <a:rPr lang="en-US" spc="30" dirty="0">
                <a:solidFill>
                  <a:srgbClr val="000000"/>
                </a:solidFill>
                <a:latin typeface="Times New Roman"/>
                <a:ea typeface="Times New Roman"/>
              </a:rPr>
              <a:t> </a:t>
            </a:r>
            <a:r>
              <a:rPr lang="en-US" dirty="0">
                <a:solidFill>
                  <a:srgbClr val="000000"/>
                </a:solidFill>
                <a:latin typeface="Times New Roman"/>
                <a:ea typeface="Times New Roman"/>
              </a:rPr>
              <a:t>inter-government</a:t>
            </a:r>
            <a:r>
              <a:rPr lang="en-US" spc="150" dirty="0">
                <a:solidFill>
                  <a:srgbClr val="000000"/>
                </a:solidFill>
                <a:latin typeface="Times New Roman"/>
                <a:ea typeface="Times New Roman"/>
              </a:rPr>
              <a:t> </a:t>
            </a:r>
            <a:r>
              <a:rPr lang="en-US" dirty="0">
                <a:solidFill>
                  <a:srgbClr val="000000"/>
                </a:solidFill>
                <a:latin typeface="Times New Roman"/>
                <a:ea typeface="Times New Roman"/>
              </a:rPr>
              <a:t>institutions</a:t>
            </a:r>
            <a:r>
              <a:rPr lang="en-US" spc="125" dirty="0">
                <a:solidFill>
                  <a:srgbClr val="000000"/>
                </a:solidFill>
                <a:latin typeface="Times New Roman"/>
                <a:ea typeface="Times New Roman"/>
              </a:rPr>
              <a:t> </a:t>
            </a:r>
            <a:r>
              <a:rPr lang="en-US" dirty="0" smtClean="0">
                <a:solidFill>
                  <a:srgbClr val="000000"/>
                </a:solidFill>
                <a:latin typeface="Times New Roman"/>
                <a:ea typeface="Times New Roman"/>
              </a:rPr>
              <a:t>,particularly</a:t>
            </a:r>
            <a:r>
              <a:rPr lang="en-US" spc="20" dirty="0" smtClean="0">
                <a:solidFill>
                  <a:srgbClr val="000000"/>
                </a:solidFill>
                <a:latin typeface="Times New Roman"/>
                <a:ea typeface="Times New Roman"/>
              </a:rPr>
              <a:t> </a:t>
            </a:r>
            <a:r>
              <a:rPr lang="en-US" dirty="0">
                <a:solidFill>
                  <a:srgbClr val="000000"/>
                </a:solidFill>
                <a:latin typeface="Times New Roman"/>
                <a:ea typeface="Times New Roman"/>
              </a:rPr>
              <a:t>those</a:t>
            </a:r>
            <a:r>
              <a:rPr lang="en-US" spc="75" dirty="0">
                <a:solidFill>
                  <a:srgbClr val="000000"/>
                </a:solidFill>
                <a:latin typeface="Times New Roman"/>
                <a:ea typeface="Times New Roman"/>
              </a:rPr>
              <a:t> </a:t>
            </a:r>
            <a:r>
              <a:rPr lang="en-US" dirty="0">
                <a:solidFill>
                  <a:srgbClr val="000000"/>
                </a:solidFill>
                <a:latin typeface="Times New Roman"/>
                <a:ea typeface="Times New Roman"/>
              </a:rPr>
              <a:t>dealing</a:t>
            </a:r>
            <a:r>
              <a:rPr lang="en-US" spc="5" dirty="0">
                <a:solidFill>
                  <a:srgbClr val="000000"/>
                </a:solidFill>
                <a:latin typeface="Times New Roman"/>
                <a:ea typeface="Times New Roman"/>
              </a:rPr>
              <a:t> </a:t>
            </a:r>
            <a:r>
              <a:rPr lang="en-US" dirty="0">
                <a:solidFill>
                  <a:srgbClr val="000000"/>
                </a:solidFill>
                <a:latin typeface="Times New Roman"/>
                <a:ea typeface="Times New Roman"/>
              </a:rPr>
              <a:t>with</a:t>
            </a:r>
            <a:r>
              <a:rPr lang="en-US" spc="50" dirty="0">
                <a:solidFill>
                  <a:srgbClr val="000000"/>
                </a:solidFill>
                <a:latin typeface="Times New Roman"/>
                <a:ea typeface="Times New Roman"/>
              </a:rPr>
              <a:t> </a:t>
            </a:r>
            <a:r>
              <a:rPr lang="en-US" dirty="0">
                <a:solidFill>
                  <a:srgbClr val="000000"/>
                </a:solidFill>
                <a:latin typeface="Times New Roman"/>
                <a:ea typeface="Times New Roman"/>
              </a:rPr>
              <a:t>trade</a:t>
            </a:r>
            <a:r>
              <a:rPr lang="en-US" spc="115" dirty="0">
                <a:solidFill>
                  <a:srgbClr val="000000"/>
                </a:solidFill>
                <a:latin typeface="Times New Roman"/>
                <a:ea typeface="Times New Roman"/>
              </a:rPr>
              <a:t> </a:t>
            </a:r>
            <a:r>
              <a:rPr lang="en-US" dirty="0">
                <a:solidFill>
                  <a:srgbClr val="000000"/>
                </a:solidFill>
                <a:latin typeface="Times New Roman"/>
                <a:ea typeface="Times New Roman"/>
              </a:rPr>
              <a:t>and ﬁnances),</a:t>
            </a:r>
            <a:r>
              <a:rPr lang="en-US" spc="-40" dirty="0">
                <a:solidFill>
                  <a:srgbClr val="000000"/>
                </a:solidFill>
                <a:latin typeface="Times New Roman"/>
                <a:ea typeface="Times New Roman"/>
              </a:rPr>
              <a:t> </a:t>
            </a:r>
            <a:r>
              <a:rPr lang="en-US" dirty="0">
                <a:solidFill>
                  <a:srgbClr val="000000"/>
                </a:solidFill>
                <a:latin typeface="Times New Roman"/>
                <a:ea typeface="Times New Roman"/>
              </a:rPr>
              <a:t>transnational</a:t>
            </a:r>
            <a:r>
              <a:rPr lang="en-US" spc="140" dirty="0">
                <a:solidFill>
                  <a:srgbClr val="000000"/>
                </a:solidFill>
                <a:latin typeface="Times New Roman"/>
                <a:ea typeface="Times New Roman"/>
              </a:rPr>
              <a:t> </a:t>
            </a:r>
            <a:r>
              <a:rPr lang="en-US" dirty="0">
                <a:solidFill>
                  <a:srgbClr val="000000"/>
                </a:solidFill>
                <a:latin typeface="Times New Roman"/>
                <a:ea typeface="Times New Roman"/>
              </a:rPr>
              <a:t>corporations,</a:t>
            </a:r>
            <a:r>
              <a:rPr lang="en-US" spc="35" dirty="0">
                <a:solidFill>
                  <a:srgbClr val="000000"/>
                </a:solidFill>
                <a:latin typeface="Times New Roman"/>
                <a:ea typeface="Times New Roman"/>
              </a:rPr>
              <a:t> </a:t>
            </a:r>
            <a:r>
              <a:rPr lang="en-US" dirty="0">
                <a:solidFill>
                  <a:srgbClr val="000000"/>
                </a:solidFill>
                <a:latin typeface="Times New Roman"/>
                <a:ea typeface="Times New Roman"/>
              </a:rPr>
              <a:t>and</a:t>
            </a:r>
            <a:r>
              <a:rPr lang="en-US" spc="65" dirty="0">
                <a:solidFill>
                  <a:srgbClr val="000000"/>
                </a:solidFill>
                <a:latin typeface="Times New Roman"/>
                <a:ea typeface="Times New Roman"/>
              </a:rPr>
              <a:t> </a:t>
            </a:r>
            <a:r>
              <a:rPr lang="en-US" dirty="0">
                <a:solidFill>
                  <a:srgbClr val="000000"/>
                </a:solidFill>
                <a:latin typeface="Times New Roman"/>
                <a:ea typeface="Times New Roman"/>
              </a:rPr>
              <a:t>even</a:t>
            </a:r>
            <a:r>
              <a:rPr lang="en-US" spc="-30" dirty="0">
                <a:solidFill>
                  <a:srgbClr val="000000"/>
                </a:solidFill>
                <a:latin typeface="Times New Roman"/>
                <a:ea typeface="Times New Roman"/>
              </a:rPr>
              <a:t> </a:t>
            </a:r>
            <a:r>
              <a:rPr lang="en-US" dirty="0">
                <a:solidFill>
                  <a:srgbClr val="000000"/>
                </a:solidFill>
                <a:latin typeface="Times New Roman"/>
                <a:ea typeface="Times New Roman"/>
              </a:rPr>
              <a:t>some</a:t>
            </a:r>
            <a:r>
              <a:rPr lang="en-US" spc="-5" dirty="0">
                <a:solidFill>
                  <a:srgbClr val="000000"/>
                </a:solidFill>
                <a:latin typeface="Times New Roman"/>
                <a:ea typeface="Times New Roman"/>
              </a:rPr>
              <a:t> </a:t>
            </a:r>
            <a:r>
              <a:rPr lang="en-US" dirty="0">
                <a:solidFill>
                  <a:srgbClr val="000000"/>
                </a:solidFill>
                <a:latin typeface="Times New Roman"/>
                <a:ea typeface="Times New Roman"/>
              </a:rPr>
              <a:t>huge</a:t>
            </a:r>
            <a:r>
              <a:rPr lang="en-US" spc="10" dirty="0">
                <a:solidFill>
                  <a:srgbClr val="000000"/>
                </a:solidFill>
                <a:latin typeface="Times New Roman"/>
                <a:ea typeface="Times New Roman"/>
              </a:rPr>
              <a:t> </a:t>
            </a:r>
            <a:r>
              <a:rPr lang="en-US" dirty="0">
                <a:solidFill>
                  <a:srgbClr val="000000"/>
                </a:solidFill>
                <a:latin typeface="Times New Roman"/>
                <a:ea typeface="Times New Roman"/>
              </a:rPr>
              <a:t>foundations</a:t>
            </a:r>
            <a:r>
              <a:rPr lang="en-US" spc="75" dirty="0">
                <a:solidFill>
                  <a:srgbClr val="000000"/>
                </a:solidFill>
                <a:latin typeface="Times New Roman"/>
                <a:ea typeface="Times New Roman"/>
              </a:rPr>
              <a:t> </a:t>
            </a:r>
            <a:r>
              <a:rPr lang="en-US" dirty="0">
                <a:solidFill>
                  <a:srgbClr val="000000"/>
                </a:solidFill>
                <a:latin typeface="Times New Roman"/>
                <a:ea typeface="Times New Roman"/>
              </a:rPr>
              <a:t>and</a:t>
            </a:r>
            <a:r>
              <a:rPr lang="en-US" spc="75" dirty="0">
                <a:solidFill>
                  <a:srgbClr val="000000"/>
                </a:solidFill>
                <a:latin typeface="Times New Roman"/>
                <a:ea typeface="Times New Roman"/>
              </a:rPr>
              <a:t> </a:t>
            </a:r>
            <a:r>
              <a:rPr lang="en-US" dirty="0">
                <a:solidFill>
                  <a:srgbClr val="000000"/>
                </a:solidFill>
                <a:latin typeface="Times New Roman"/>
                <a:ea typeface="Times New Roman"/>
              </a:rPr>
              <a:t>international non-</a:t>
            </a:r>
            <a:r>
              <a:rPr lang="en-US" dirty="0" err="1">
                <a:solidFill>
                  <a:srgbClr val="000000"/>
                </a:solidFill>
                <a:latin typeface="Times New Roman"/>
                <a:ea typeface="Times New Roman"/>
              </a:rPr>
              <a:t>governemnt</a:t>
            </a:r>
            <a:r>
              <a:rPr lang="en-US" spc="190" dirty="0">
                <a:solidFill>
                  <a:srgbClr val="000000"/>
                </a:solidFill>
                <a:latin typeface="Times New Roman"/>
                <a:ea typeface="Times New Roman"/>
              </a:rPr>
              <a:t> </a:t>
            </a:r>
            <a:r>
              <a:rPr lang="en-US" dirty="0" smtClean="0">
                <a:solidFill>
                  <a:srgbClr val="000000"/>
                </a:solidFill>
                <a:latin typeface="Times New Roman"/>
                <a:ea typeface="Times New Roman"/>
              </a:rPr>
              <a:t>organizations</a:t>
            </a:r>
            <a:r>
              <a:rPr lang="en-US" spc="40" dirty="0" smtClean="0">
                <a:solidFill>
                  <a:srgbClr val="000000"/>
                </a:solidFill>
                <a:latin typeface="Times New Roman"/>
                <a:ea typeface="Times New Roman"/>
              </a:rPr>
              <a:t> </a:t>
            </a:r>
            <a:r>
              <a:rPr lang="en-US" dirty="0">
                <a:solidFill>
                  <a:srgbClr val="000000"/>
                </a:solidFill>
                <a:latin typeface="Times New Roman"/>
                <a:ea typeface="Times New Roman"/>
              </a:rPr>
              <a:t>with</a:t>
            </a:r>
            <a:r>
              <a:rPr lang="en-US" spc="20" dirty="0">
                <a:solidFill>
                  <a:srgbClr val="000000"/>
                </a:solidFill>
                <a:latin typeface="Times New Roman"/>
                <a:ea typeface="Times New Roman"/>
              </a:rPr>
              <a:t> </a:t>
            </a:r>
            <a:r>
              <a:rPr lang="en-US" dirty="0">
                <a:solidFill>
                  <a:srgbClr val="000000"/>
                </a:solidFill>
                <a:latin typeface="Times New Roman"/>
                <a:ea typeface="Times New Roman"/>
              </a:rPr>
              <a:t>budgets</a:t>
            </a:r>
            <a:r>
              <a:rPr lang="en-US" spc="5" dirty="0">
                <a:solidFill>
                  <a:srgbClr val="000000"/>
                </a:solidFill>
                <a:latin typeface="Times New Roman"/>
                <a:ea typeface="Times New Roman"/>
              </a:rPr>
              <a:t> </a:t>
            </a:r>
            <a:r>
              <a:rPr lang="en-US" dirty="0">
                <a:solidFill>
                  <a:srgbClr val="000000"/>
                </a:solidFill>
                <a:latin typeface="Times New Roman"/>
                <a:ea typeface="Times New Roman"/>
              </a:rPr>
              <a:t>of</a:t>
            </a:r>
            <a:r>
              <a:rPr lang="en-US" spc="-20" dirty="0">
                <a:solidFill>
                  <a:srgbClr val="000000"/>
                </a:solidFill>
                <a:latin typeface="Times New Roman"/>
                <a:ea typeface="Times New Roman"/>
              </a:rPr>
              <a:t> </a:t>
            </a:r>
            <a:r>
              <a:rPr lang="en-US" dirty="0">
                <a:solidFill>
                  <a:srgbClr val="000000"/>
                </a:solidFill>
                <a:latin typeface="Times New Roman"/>
                <a:ea typeface="Times New Roman"/>
              </a:rPr>
              <a:t>billions</a:t>
            </a:r>
            <a:r>
              <a:rPr lang="en-US" spc="-60" dirty="0">
                <a:solidFill>
                  <a:srgbClr val="000000"/>
                </a:solidFill>
                <a:latin typeface="Times New Roman"/>
                <a:ea typeface="Times New Roman"/>
              </a:rPr>
              <a:t> </a:t>
            </a:r>
            <a:r>
              <a:rPr lang="en-US" dirty="0">
                <a:solidFill>
                  <a:srgbClr val="000000"/>
                </a:solidFill>
                <a:latin typeface="Times New Roman"/>
                <a:ea typeface="Times New Roman"/>
              </a:rPr>
              <a:t>of</a:t>
            </a:r>
            <a:r>
              <a:rPr lang="en-US" spc="-15" dirty="0">
                <a:solidFill>
                  <a:srgbClr val="000000"/>
                </a:solidFill>
                <a:latin typeface="Times New Roman"/>
                <a:ea typeface="Times New Roman"/>
              </a:rPr>
              <a:t> </a:t>
            </a:r>
            <a:r>
              <a:rPr lang="en-US" dirty="0">
                <a:solidFill>
                  <a:srgbClr val="000000"/>
                </a:solidFill>
                <a:latin typeface="Times New Roman"/>
                <a:ea typeface="Times New Roman"/>
              </a:rPr>
              <a:t>dollars</a:t>
            </a:r>
            <a:r>
              <a:rPr lang="en-US" spc="-20" dirty="0">
                <a:solidFill>
                  <a:srgbClr val="000000"/>
                </a:solidFill>
                <a:latin typeface="Times New Roman"/>
                <a:ea typeface="Times New Roman"/>
              </a:rPr>
              <a:t> </a:t>
            </a:r>
            <a:r>
              <a:rPr lang="en-US" dirty="0" smtClean="0">
                <a:solidFill>
                  <a:srgbClr val="000000"/>
                </a:solidFill>
                <a:latin typeface="Times New Roman"/>
                <a:ea typeface="Times New Roman"/>
              </a:rPr>
              <a:t>contributing</a:t>
            </a:r>
            <a:r>
              <a:rPr lang="en-US" spc="20" dirty="0" smtClean="0">
                <a:solidFill>
                  <a:srgbClr val="000000"/>
                </a:solidFill>
                <a:latin typeface="Times New Roman"/>
                <a:ea typeface="Times New Roman"/>
              </a:rPr>
              <a:t> </a:t>
            </a:r>
            <a:r>
              <a:rPr lang="en-US" dirty="0">
                <a:solidFill>
                  <a:srgbClr val="000000"/>
                </a:solidFill>
                <a:latin typeface="Times New Roman"/>
                <a:ea typeface="Times New Roman"/>
              </a:rPr>
              <a:t>to</a:t>
            </a:r>
            <a:r>
              <a:rPr lang="en-US" spc="-10" dirty="0">
                <a:solidFill>
                  <a:srgbClr val="000000"/>
                </a:solidFill>
                <a:latin typeface="Times New Roman"/>
                <a:ea typeface="Times New Roman"/>
              </a:rPr>
              <a:t> </a:t>
            </a:r>
            <a:r>
              <a:rPr lang="en-US" dirty="0" smtClean="0">
                <a:solidFill>
                  <a:srgbClr val="000000"/>
                </a:solidFill>
                <a:latin typeface="Times New Roman"/>
                <a:ea typeface="Times New Roman"/>
              </a:rPr>
              <a:t>emphasize</a:t>
            </a:r>
            <a:r>
              <a:rPr lang="en-US" spc="-75" dirty="0" smtClean="0">
                <a:solidFill>
                  <a:srgbClr val="000000"/>
                </a:solidFill>
                <a:latin typeface="Times New Roman"/>
                <a:ea typeface="Times New Roman"/>
              </a:rPr>
              <a:t> </a:t>
            </a:r>
            <a:r>
              <a:rPr lang="en-US" dirty="0">
                <a:solidFill>
                  <a:srgbClr val="000000"/>
                </a:solidFill>
                <a:latin typeface="Times New Roman"/>
                <a:ea typeface="Times New Roman"/>
              </a:rPr>
              <a:t>certain</a:t>
            </a:r>
            <a:r>
              <a:rPr lang="en-US" spc="-35" dirty="0">
                <a:solidFill>
                  <a:srgbClr val="000000"/>
                </a:solidFill>
                <a:latin typeface="Times New Roman"/>
                <a:ea typeface="Times New Roman"/>
              </a:rPr>
              <a:t> </a:t>
            </a:r>
            <a:r>
              <a:rPr lang="en-US" dirty="0">
                <a:solidFill>
                  <a:srgbClr val="000000"/>
                </a:solidFill>
                <a:latin typeface="Times New Roman"/>
                <a:ea typeface="Times New Roman"/>
              </a:rPr>
              <a:t>aspects</a:t>
            </a:r>
            <a:r>
              <a:rPr lang="en-US" spc="-20" dirty="0">
                <a:solidFill>
                  <a:srgbClr val="000000"/>
                </a:solidFill>
                <a:latin typeface="Times New Roman"/>
                <a:ea typeface="Times New Roman"/>
              </a:rPr>
              <a:t> </a:t>
            </a:r>
            <a:r>
              <a:rPr lang="en-US" dirty="0">
                <a:solidFill>
                  <a:srgbClr val="000000"/>
                </a:solidFill>
                <a:latin typeface="Times New Roman"/>
                <a:ea typeface="Times New Roman"/>
              </a:rPr>
              <a:t>and</a:t>
            </a:r>
            <a:r>
              <a:rPr lang="en-US" spc="15" dirty="0">
                <a:solidFill>
                  <a:srgbClr val="000000"/>
                </a:solidFill>
                <a:latin typeface="Times New Roman"/>
                <a:ea typeface="Times New Roman"/>
              </a:rPr>
              <a:t> </a:t>
            </a:r>
            <a:r>
              <a:rPr lang="en-US" dirty="0" smtClean="0">
                <a:solidFill>
                  <a:srgbClr val="000000"/>
                </a:solidFill>
                <a:latin typeface="Times New Roman"/>
                <a:ea typeface="Times New Roman"/>
              </a:rPr>
              <a:t>marginalize</a:t>
            </a:r>
            <a:r>
              <a:rPr lang="en-US" spc="-25" dirty="0" smtClean="0">
                <a:solidFill>
                  <a:srgbClr val="000000"/>
                </a:solidFill>
                <a:latin typeface="Times New Roman"/>
                <a:ea typeface="Times New Roman"/>
              </a:rPr>
              <a:t> </a:t>
            </a:r>
            <a:r>
              <a:rPr lang="en-US" dirty="0" smtClean="0">
                <a:solidFill>
                  <a:srgbClr val="000000"/>
                </a:solidFill>
                <a:latin typeface="Times New Roman"/>
                <a:ea typeface="Times New Roman"/>
              </a:rPr>
              <a:t>others (</a:t>
            </a:r>
            <a:r>
              <a:rPr lang="en-US" sz="1600" dirty="0">
                <a:solidFill>
                  <a:srgbClr val="FF0000"/>
                </a:solidFill>
                <a:latin typeface="Times New Roman"/>
                <a:ea typeface="Times New Roman"/>
              </a:rPr>
              <a:t>Addis Ababa</a:t>
            </a:r>
            <a:r>
              <a:rPr lang="en-US" sz="1600" spc="-105" dirty="0">
                <a:solidFill>
                  <a:srgbClr val="FF0000"/>
                </a:solidFill>
                <a:latin typeface="Times New Roman"/>
                <a:ea typeface="Times New Roman"/>
              </a:rPr>
              <a:t> </a:t>
            </a:r>
            <a:r>
              <a:rPr lang="en-US" sz="1600" dirty="0">
                <a:solidFill>
                  <a:srgbClr val="FF0000"/>
                </a:solidFill>
                <a:latin typeface="Times New Roman"/>
                <a:ea typeface="Times New Roman"/>
              </a:rPr>
              <a:t>Action</a:t>
            </a:r>
            <a:r>
              <a:rPr lang="en-US" sz="1600" spc="-75" dirty="0">
                <a:solidFill>
                  <a:srgbClr val="FF0000"/>
                </a:solidFill>
                <a:latin typeface="Times New Roman"/>
                <a:ea typeface="Times New Roman"/>
              </a:rPr>
              <a:t> </a:t>
            </a:r>
            <a:r>
              <a:rPr lang="en-US" sz="1600" dirty="0">
                <a:solidFill>
                  <a:srgbClr val="FF0000"/>
                </a:solidFill>
                <a:latin typeface="Times New Roman"/>
                <a:ea typeface="Times New Roman"/>
              </a:rPr>
              <a:t>Agenda maintaining</a:t>
            </a:r>
            <a:r>
              <a:rPr lang="en-US" sz="1600" spc="25" dirty="0">
                <a:solidFill>
                  <a:srgbClr val="FF0000"/>
                </a:solidFill>
                <a:latin typeface="Times New Roman"/>
                <a:ea typeface="Times New Roman"/>
              </a:rPr>
              <a:t> </a:t>
            </a:r>
            <a:r>
              <a:rPr lang="en-US" sz="1600" dirty="0">
                <a:solidFill>
                  <a:srgbClr val="FF0000"/>
                </a:solidFill>
                <a:latin typeface="Times New Roman"/>
                <a:ea typeface="Times New Roman"/>
              </a:rPr>
              <a:t>sustainable</a:t>
            </a:r>
            <a:r>
              <a:rPr lang="en-US" sz="1600" spc="-75" dirty="0">
                <a:solidFill>
                  <a:srgbClr val="FF0000"/>
                </a:solidFill>
                <a:latin typeface="Times New Roman"/>
                <a:ea typeface="Times New Roman"/>
              </a:rPr>
              <a:t> </a:t>
            </a:r>
            <a:r>
              <a:rPr lang="en-US" sz="1600" dirty="0">
                <a:solidFill>
                  <a:srgbClr val="FF0000"/>
                </a:solidFill>
                <a:latin typeface="Times New Roman"/>
                <a:ea typeface="Times New Roman"/>
              </a:rPr>
              <a:t>debt</a:t>
            </a:r>
            <a:r>
              <a:rPr lang="en-US" sz="1600" spc="45" dirty="0">
                <a:solidFill>
                  <a:srgbClr val="FF0000"/>
                </a:solidFill>
                <a:latin typeface="Times New Roman"/>
                <a:ea typeface="Times New Roman"/>
              </a:rPr>
              <a:t> </a:t>
            </a:r>
            <a:r>
              <a:rPr lang="en-US" sz="1600" dirty="0">
                <a:solidFill>
                  <a:srgbClr val="FF0000"/>
                </a:solidFill>
                <a:latin typeface="Times New Roman"/>
                <a:ea typeface="Times New Roman"/>
              </a:rPr>
              <a:t>levels</a:t>
            </a:r>
            <a:r>
              <a:rPr lang="en-US" sz="1600" spc="45" dirty="0">
                <a:solidFill>
                  <a:srgbClr val="FF0000"/>
                </a:solidFill>
                <a:latin typeface="Times New Roman"/>
                <a:ea typeface="Times New Roman"/>
              </a:rPr>
              <a:t> </a:t>
            </a:r>
            <a:r>
              <a:rPr lang="en-US" sz="1600" dirty="0">
                <a:solidFill>
                  <a:srgbClr val="FF0000"/>
                </a:solidFill>
                <a:latin typeface="Times New Roman"/>
                <a:ea typeface="Times New Roman"/>
              </a:rPr>
              <a:t>is</a:t>
            </a:r>
            <a:r>
              <a:rPr lang="en-US" sz="1600" spc="-30" dirty="0">
                <a:solidFill>
                  <a:srgbClr val="FF0000"/>
                </a:solidFill>
                <a:latin typeface="Times New Roman"/>
                <a:ea typeface="Times New Roman"/>
              </a:rPr>
              <a:t> </a:t>
            </a:r>
            <a:r>
              <a:rPr lang="en-US" sz="1600" dirty="0">
                <a:solidFill>
                  <a:srgbClr val="FF0000"/>
                </a:solidFill>
                <a:latin typeface="Times New Roman"/>
                <a:ea typeface="Times New Roman"/>
              </a:rPr>
              <a:t>the</a:t>
            </a:r>
            <a:r>
              <a:rPr lang="en-US" sz="1600" spc="50" dirty="0">
                <a:solidFill>
                  <a:srgbClr val="FF0000"/>
                </a:solidFill>
                <a:latin typeface="Times New Roman"/>
                <a:ea typeface="Times New Roman"/>
              </a:rPr>
              <a:t> </a:t>
            </a:r>
            <a:r>
              <a:rPr lang="en-US" sz="1600" dirty="0">
                <a:solidFill>
                  <a:srgbClr val="FF0000"/>
                </a:solidFill>
                <a:latin typeface="Times New Roman"/>
                <a:ea typeface="Times New Roman"/>
              </a:rPr>
              <a:t>responsibility</a:t>
            </a:r>
            <a:r>
              <a:rPr lang="en-US" sz="1600" spc="-95" dirty="0">
                <a:solidFill>
                  <a:srgbClr val="FF0000"/>
                </a:solidFill>
                <a:latin typeface="Times New Roman"/>
                <a:ea typeface="Times New Roman"/>
              </a:rPr>
              <a:t> </a:t>
            </a:r>
            <a:r>
              <a:rPr lang="en-US" sz="1600" dirty="0">
                <a:solidFill>
                  <a:srgbClr val="FF0000"/>
                </a:solidFill>
                <a:latin typeface="Times New Roman"/>
                <a:ea typeface="Times New Roman"/>
              </a:rPr>
              <a:t>of</a:t>
            </a:r>
            <a:r>
              <a:rPr lang="en-US" sz="1600" spc="-30" dirty="0">
                <a:solidFill>
                  <a:srgbClr val="FF0000"/>
                </a:solidFill>
                <a:latin typeface="Times New Roman"/>
                <a:ea typeface="Times New Roman"/>
              </a:rPr>
              <a:t> </a:t>
            </a:r>
            <a:r>
              <a:rPr lang="en-US" sz="1600" dirty="0">
                <a:solidFill>
                  <a:srgbClr val="FF0000"/>
                </a:solidFill>
                <a:latin typeface="Times New Roman"/>
                <a:ea typeface="Times New Roman"/>
              </a:rPr>
              <a:t>borrowing</a:t>
            </a:r>
            <a:r>
              <a:rPr lang="en-US" sz="1600" spc="-20" dirty="0">
                <a:solidFill>
                  <a:srgbClr val="FF0000"/>
                </a:solidFill>
                <a:latin typeface="Times New Roman"/>
                <a:ea typeface="Times New Roman"/>
              </a:rPr>
              <a:t> </a:t>
            </a:r>
            <a:r>
              <a:rPr lang="en-US" sz="1600" dirty="0" smtClean="0">
                <a:solidFill>
                  <a:srgbClr val="FF0000"/>
                </a:solidFill>
                <a:latin typeface="Times New Roman"/>
                <a:ea typeface="Times New Roman"/>
              </a:rPr>
              <a:t>countrie</a:t>
            </a:r>
            <a:r>
              <a:rPr lang="en-US" sz="1600" spc="10" dirty="0" smtClean="0">
                <a:solidFill>
                  <a:srgbClr val="FF0000"/>
                </a:solidFill>
                <a:latin typeface="Times New Roman"/>
                <a:ea typeface="Times New Roman"/>
              </a:rPr>
              <a:t>s</a:t>
            </a:r>
            <a:r>
              <a:rPr lang="en-US" sz="1200" dirty="0" smtClean="0">
                <a:solidFill>
                  <a:prstClr val="black"/>
                </a:solidFill>
                <a:latin typeface="Times New Roman"/>
                <a:ea typeface="Times New Roman"/>
              </a:rPr>
              <a:t>)</a:t>
            </a:r>
          </a:p>
          <a:p>
            <a:r>
              <a:rPr lang="en-US" dirty="0" smtClean="0">
                <a:solidFill>
                  <a:srgbClr val="000000"/>
                </a:solidFill>
                <a:latin typeface="Times New Roman"/>
                <a:ea typeface="Times New Roman"/>
              </a:rPr>
              <a:t>Rhetoric of </a:t>
            </a:r>
            <a:r>
              <a:rPr lang="en-US" dirty="0">
                <a:solidFill>
                  <a:srgbClr val="000000"/>
                </a:solidFill>
                <a:latin typeface="Times New Roman"/>
                <a:ea typeface="Times New Roman"/>
              </a:rPr>
              <a:t>accountability, stakeholder participation, social dialogue, and global governance is problematic( case of the public–private sector ‘partnerships for development’, which are encouraged have no provisions which would ensure these </a:t>
            </a:r>
            <a:r>
              <a:rPr lang="en-US" dirty="0" smtClean="0">
                <a:solidFill>
                  <a:srgbClr val="000000"/>
                </a:solidFill>
                <a:latin typeface="Times New Roman"/>
                <a:ea typeface="Times New Roman"/>
              </a:rPr>
              <a:t>partnerships </a:t>
            </a:r>
            <a:r>
              <a:rPr lang="en-US" dirty="0">
                <a:solidFill>
                  <a:srgbClr val="000000"/>
                </a:solidFill>
                <a:latin typeface="Times New Roman"/>
                <a:ea typeface="Times New Roman"/>
              </a:rPr>
              <a:t>will be transparent and accountable </a:t>
            </a:r>
          </a:p>
          <a:p>
            <a:r>
              <a:rPr lang="en-US" dirty="0" smtClean="0">
                <a:solidFill>
                  <a:srgbClr val="000000"/>
                </a:solidFill>
                <a:latin typeface="Times New Roman"/>
                <a:ea typeface="Times New Roman"/>
              </a:rPr>
              <a:t>It relates to countries’ accountability, by the ‘high-level political forum under the auspices of the General Assembly and the Economic and Social Council [which] will have the central role in overseeing follow-up and review at the global level</a:t>
            </a:r>
            <a:r>
              <a:rPr lang="en-US" dirty="0" smtClean="0"/>
              <a:t>’ </a:t>
            </a:r>
            <a:endParaRPr lang="en-US" dirty="0"/>
          </a:p>
        </p:txBody>
      </p:sp>
    </p:spTree>
    <p:extLst>
      <p:ext uri="{BB962C8B-B14F-4D97-AF65-F5344CB8AC3E}">
        <p14:creationId xmlns:p14="http://schemas.microsoft.com/office/powerpoint/2010/main" val="32168821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04800"/>
            <a:ext cx="8763000" cy="5821363"/>
          </a:xfrm>
        </p:spPr>
        <p:txBody>
          <a:bodyPr>
            <a:normAutofit fontScale="92500" lnSpcReduction="10000"/>
          </a:bodyPr>
          <a:lstStyle/>
          <a:p>
            <a:r>
              <a:rPr lang="en-US" dirty="0" smtClean="0">
                <a:solidFill>
                  <a:schemeClr val="tx1"/>
                </a:solidFill>
                <a:latin typeface="Times New Roman"/>
                <a:ea typeface="Times New Roman"/>
              </a:rPr>
              <a:t>Based on </a:t>
            </a:r>
            <a:r>
              <a:rPr lang="en-US" dirty="0">
                <a:solidFill>
                  <a:schemeClr val="tx1"/>
                </a:solidFill>
                <a:latin typeface="Times New Roman"/>
                <a:ea typeface="Times New Roman"/>
              </a:rPr>
              <a:t>voluntary</a:t>
            </a:r>
            <a:r>
              <a:rPr lang="en-US" spc="-80" dirty="0">
                <a:solidFill>
                  <a:schemeClr val="tx1"/>
                </a:solidFill>
                <a:latin typeface="Times New Roman"/>
                <a:ea typeface="Times New Roman"/>
              </a:rPr>
              <a:t> </a:t>
            </a:r>
            <a:r>
              <a:rPr lang="en-US" dirty="0">
                <a:solidFill>
                  <a:schemeClr val="tx1"/>
                </a:solidFill>
                <a:latin typeface="Times New Roman"/>
                <a:ea typeface="Times New Roman"/>
              </a:rPr>
              <a:t>country-level</a:t>
            </a:r>
            <a:r>
              <a:rPr lang="en-US" spc="90" dirty="0">
                <a:solidFill>
                  <a:schemeClr val="tx1"/>
                </a:solidFill>
                <a:latin typeface="Times New Roman"/>
                <a:ea typeface="Times New Roman"/>
              </a:rPr>
              <a:t> </a:t>
            </a:r>
            <a:r>
              <a:rPr lang="en-US" dirty="0">
                <a:solidFill>
                  <a:schemeClr val="tx1"/>
                </a:solidFill>
                <a:latin typeface="Times New Roman"/>
                <a:ea typeface="Times New Roman"/>
              </a:rPr>
              <a:t>reviews,</a:t>
            </a:r>
            <a:r>
              <a:rPr lang="en-US" spc="-100" dirty="0">
                <a:solidFill>
                  <a:schemeClr val="tx1"/>
                </a:solidFill>
                <a:latin typeface="Times New Roman"/>
                <a:ea typeface="Times New Roman"/>
              </a:rPr>
              <a:t> </a:t>
            </a:r>
            <a:r>
              <a:rPr lang="en-US" dirty="0">
                <a:solidFill>
                  <a:schemeClr val="tx1"/>
                </a:solidFill>
                <a:latin typeface="Times New Roman"/>
                <a:ea typeface="Times New Roman"/>
              </a:rPr>
              <a:t>without</a:t>
            </a:r>
            <a:r>
              <a:rPr lang="en-US" spc="-5" dirty="0">
                <a:solidFill>
                  <a:schemeClr val="tx1"/>
                </a:solidFill>
                <a:latin typeface="Times New Roman"/>
                <a:ea typeface="Times New Roman"/>
              </a:rPr>
              <a:t> </a:t>
            </a:r>
            <a:r>
              <a:rPr lang="en-US" dirty="0">
                <a:solidFill>
                  <a:schemeClr val="tx1"/>
                </a:solidFill>
                <a:latin typeface="Times New Roman"/>
                <a:ea typeface="Times New Roman"/>
              </a:rPr>
              <a:t>any</a:t>
            </a:r>
            <a:r>
              <a:rPr lang="en-US" spc="-55" dirty="0">
                <a:solidFill>
                  <a:schemeClr val="tx1"/>
                </a:solidFill>
                <a:latin typeface="Times New Roman"/>
                <a:ea typeface="Times New Roman"/>
              </a:rPr>
              <a:t> </a:t>
            </a:r>
            <a:r>
              <a:rPr lang="en-US" dirty="0">
                <a:solidFill>
                  <a:schemeClr val="tx1"/>
                </a:solidFill>
                <a:latin typeface="Times New Roman"/>
                <a:ea typeface="Times New Roman"/>
              </a:rPr>
              <a:t>universal</a:t>
            </a:r>
            <a:r>
              <a:rPr lang="en-US" spc="-35" dirty="0">
                <a:solidFill>
                  <a:schemeClr val="tx1"/>
                </a:solidFill>
                <a:latin typeface="Times New Roman"/>
                <a:ea typeface="Times New Roman"/>
              </a:rPr>
              <a:t> </a:t>
            </a:r>
            <a:r>
              <a:rPr lang="en-US" dirty="0">
                <a:solidFill>
                  <a:schemeClr val="tx1"/>
                </a:solidFill>
                <a:latin typeface="Times New Roman"/>
                <a:ea typeface="Times New Roman"/>
              </a:rPr>
              <a:t>mechanism</a:t>
            </a:r>
            <a:r>
              <a:rPr lang="en-US" spc="-40" dirty="0">
                <a:solidFill>
                  <a:schemeClr val="tx1"/>
                </a:solidFill>
                <a:latin typeface="Times New Roman"/>
                <a:ea typeface="Times New Roman"/>
              </a:rPr>
              <a:t> </a:t>
            </a:r>
            <a:r>
              <a:rPr lang="en-US" dirty="0">
                <a:solidFill>
                  <a:schemeClr val="tx1"/>
                </a:solidFill>
                <a:latin typeface="Times New Roman"/>
                <a:ea typeface="Times New Roman"/>
              </a:rPr>
              <a:t>to</a:t>
            </a:r>
            <a:r>
              <a:rPr lang="en-US" spc="-15" dirty="0">
                <a:solidFill>
                  <a:schemeClr val="tx1"/>
                </a:solidFill>
                <a:latin typeface="Times New Roman"/>
                <a:ea typeface="Times New Roman"/>
              </a:rPr>
              <a:t> </a:t>
            </a:r>
            <a:r>
              <a:rPr lang="en-US" dirty="0">
                <a:solidFill>
                  <a:schemeClr val="tx1"/>
                </a:solidFill>
                <a:latin typeface="Times New Roman"/>
                <a:ea typeface="Times New Roman"/>
              </a:rPr>
              <a:t>assess</a:t>
            </a:r>
            <a:r>
              <a:rPr lang="en-US" spc="-20" dirty="0">
                <a:solidFill>
                  <a:schemeClr val="tx1"/>
                </a:solidFill>
                <a:latin typeface="Times New Roman"/>
                <a:ea typeface="Times New Roman"/>
              </a:rPr>
              <a:t> </a:t>
            </a:r>
            <a:r>
              <a:rPr lang="en-US" dirty="0">
                <a:solidFill>
                  <a:schemeClr val="tx1"/>
                </a:solidFill>
                <a:latin typeface="Times New Roman"/>
                <a:ea typeface="Times New Roman"/>
              </a:rPr>
              <a:t>each</a:t>
            </a:r>
            <a:r>
              <a:rPr lang="en-US" spc="-85" dirty="0">
                <a:solidFill>
                  <a:schemeClr val="tx1"/>
                </a:solidFill>
                <a:latin typeface="Times New Roman"/>
                <a:ea typeface="Times New Roman"/>
              </a:rPr>
              <a:t> </a:t>
            </a:r>
            <a:r>
              <a:rPr lang="en-US" dirty="0" smtClean="0">
                <a:solidFill>
                  <a:schemeClr val="tx1"/>
                </a:solidFill>
                <a:latin typeface="Times New Roman"/>
                <a:ea typeface="Times New Roman"/>
              </a:rPr>
              <a:t>country</a:t>
            </a:r>
            <a:r>
              <a:rPr lang="en-US" spc="5" dirty="0" smtClean="0">
                <a:solidFill>
                  <a:schemeClr val="tx1"/>
                </a:solidFill>
                <a:latin typeface="Times New Roman"/>
                <a:ea typeface="Times New Roman"/>
              </a:rPr>
              <a:t>’</a:t>
            </a:r>
            <a:r>
              <a:rPr lang="en-US" dirty="0" smtClean="0">
                <a:solidFill>
                  <a:schemeClr val="tx1"/>
                </a:solidFill>
                <a:latin typeface="Times New Roman"/>
                <a:ea typeface="Times New Roman"/>
              </a:rPr>
              <a:t>s</a:t>
            </a:r>
            <a:r>
              <a:rPr lang="en-US" spc="-45" dirty="0" smtClean="0">
                <a:solidFill>
                  <a:schemeClr val="tx1"/>
                </a:solidFill>
                <a:latin typeface="Times New Roman"/>
                <a:ea typeface="Times New Roman"/>
              </a:rPr>
              <a:t> </a:t>
            </a:r>
            <a:r>
              <a:rPr lang="en-US" dirty="0">
                <a:solidFill>
                  <a:schemeClr val="tx1"/>
                </a:solidFill>
                <a:latin typeface="Times New Roman"/>
                <a:ea typeface="Times New Roman"/>
              </a:rPr>
              <a:t>contribution</a:t>
            </a:r>
            <a:r>
              <a:rPr lang="en-US" spc="70" dirty="0">
                <a:solidFill>
                  <a:schemeClr val="tx1"/>
                </a:solidFill>
                <a:latin typeface="Times New Roman"/>
                <a:ea typeface="Times New Roman"/>
              </a:rPr>
              <a:t> </a:t>
            </a:r>
            <a:r>
              <a:rPr lang="en-US" dirty="0">
                <a:solidFill>
                  <a:schemeClr val="tx1"/>
                </a:solidFill>
                <a:latin typeface="Times New Roman"/>
                <a:ea typeface="Times New Roman"/>
              </a:rPr>
              <a:t>to</a:t>
            </a:r>
            <a:r>
              <a:rPr lang="en-US" spc="-20" dirty="0">
                <a:solidFill>
                  <a:schemeClr val="tx1"/>
                </a:solidFill>
                <a:latin typeface="Times New Roman"/>
                <a:ea typeface="Times New Roman"/>
              </a:rPr>
              <a:t> </a:t>
            </a:r>
            <a:r>
              <a:rPr lang="en-US" dirty="0">
                <a:solidFill>
                  <a:schemeClr val="tx1"/>
                </a:solidFill>
                <a:latin typeface="Times New Roman"/>
                <a:ea typeface="Times New Roman"/>
              </a:rPr>
              <a:t>the</a:t>
            </a:r>
            <a:r>
              <a:rPr lang="en-US" spc="-15" dirty="0">
                <a:solidFill>
                  <a:schemeClr val="tx1"/>
                </a:solidFill>
                <a:latin typeface="Times New Roman"/>
                <a:ea typeface="Times New Roman"/>
              </a:rPr>
              <a:t> </a:t>
            </a:r>
            <a:r>
              <a:rPr lang="en-US" dirty="0">
                <a:solidFill>
                  <a:schemeClr val="tx1"/>
                </a:solidFill>
                <a:latin typeface="Times New Roman"/>
                <a:ea typeface="Times New Roman"/>
              </a:rPr>
              <a:t>global</a:t>
            </a:r>
            <a:r>
              <a:rPr lang="en-US" spc="-25" dirty="0">
                <a:solidFill>
                  <a:schemeClr val="tx1"/>
                </a:solidFill>
                <a:latin typeface="Times New Roman"/>
                <a:ea typeface="Times New Roman"/>
              </a:rPr>
              <a:t> </a:t>
            </a:r>
            <a:r>
              <a:rPr lang="en-US" dirty="0" err="1">
                <a:solidFill>
                  <a:schemeClr val="tx1"/>
                </a:solidFill>
                <a:latin typeface="Times New Roman"/>
                <a:ea typeface="Times New Roman"/>
              </a:rPr>
              <a:t>realisation</a:t>
            </a:r>
            <a:r>
              <a:rPr lang="en-US" spc="-85" dirty="0">
                <a:solidFill>
                  <a:schemeClr val="tx1"/>
                </a:solidFill>
                <a:latin typeface="Times New Roman"/>
                <a:ea typeface="Times New Roman"/>
              </a:rPr>
              <a:t> </a:t>
            </a:r>
            <a:r>
              <a:rPr lang="en-US" dirty="0">
                <a:solidFill>
                  <a:schemeClr val="tx1"/>
                </a:solidFill>
                <a:latin typeface="Times New Roman"/>
                <a:ea typeface="Times New Roman"/>
              </a:rPr>
              <a:t>of</a:t>
            </a:r>
            <a:r>
              <a:rPr lang="en-US" spc="-95" dirty="0">
                <a:solidFill>
                  <a:schemeClr val="tx1"/>
                </a:solidFill>
                <a:latin typeface="Times New Roman"/>
                <a:ea typeface="Times New Roman"/>
              </a:rPr>
              <a:t> </a:t>
            </a:r>
            <a:r>
              <a:rPr lang="en-US" dirty="0">
                <a:solidFill>
                  <a:schemeClr val="tx1"/>
                </a:solidFill>
                <a:latin typeface="Times New Roman"/>
                <a:ea typeface="Times New Roman"/>
              </a:rPr>
              <a:t>these</a:t>
            </a:r>
            <a:r>
              <a:rPr lang="en-US" spc="-85" dirty="0">
                <a:solidFill>
                  <a:schemeClr val="tx1"/>
                </a:solidFill>
                <a:latin typeface="Times New Roman"/>
                <a:ea typeface="Times New Roman"/>
              </a:rPr>
              <a:t> </a:t>
            </a:r>
            <a:r>
              <a:rPr lang="en-US" dirty="0" smtClean="0">
                <a:solidFill>
                  <a:schemeClr val="tx1"/>
                </a:solidFill>
                <a:latin typeface="Times New Roman"/>
                <a:ea typeface="Times New Roman"/>
              </a:rPr>
              <a:t>goals.</a:t>
            </a:r>
          </a:p>
          <a:p>
            <a:r>
              <a:rPr lang="en-US" dirty="0" smtClean="0">
                <a:solidFill>
                  <a:schemeClr val="tx1"/>
                </a:solidFill>
                <a:latin typeface="Times New Roman"/>
                <a:ea typeface="Times New Roman"/>
              </a:rPr>
              <a:t>Agenda</a:t>
            </a:r>
            <a:r>
              <a:rPr lang="en-US" spc="30" dirty="0" smtClean="0">
                <a:solidFill>
                  <a:schemeClr val="tx1"/>
                </a:solidFill>
                <a:latin typeface="Times New Roman"/>
                <a:ea typeface="Times New Roman"/>
              </a:rPr>
              <a:t> </a:t>
            </a:r>
            <a:r>
              <a:rPr lang="en-US" dirty="0" smtClean="0">
                <a:solidFill>
                  <a:schemeClr val="tx1"/>
                </a:solidFill>
                <a:latin typeface="Times New Roman"/>
                <a:ea typeface="Times New Roman"/>
              </a:rPr>
              <a:t>acknowledges</a:t>
            </a:r>
            <a:r>
              <a:rPr lang="en-US" spc="-40" dirty="0" smtClean="0">
                <a:solidFill>
                  <a:schemeClr val="tx1"/>
                </a:solidFill>
                <a:latin typeface="Times New Roman"/>
                <a:ea typeface="Times New Roman"/>
              </a:rPr>
              <a:t> </a:t>
            </a:r>
            <a:r>
              <a:rPr lang="en-US" dirty="0" smtClean="0">
                <a:solidFill>
                  <a:schemeClr val="tx1"/>
                </a:solidFill>
                <a:latin typeface="Times New Roman"/>
                <a:ea typeface="Times New Roman"/>
              </a:rPr>
              <a:t>national</a:t>
            </a:r>
            <a:r>
              <a:rPr lang="en-US" spc="110" dirty="0" smtClean="0">
                <a:solidFill>
                  <a:schemeClr val="tx1"/>
                </a:solidFill>
                <a:latin typeface="Times New Roman"/>
                <a:ea typeface="Times New Roman"/>
              </a:rPr>
              <a:t> </a:t>
            </a:r>
            <a:r>
              <a:rPr lang="en-US" dirty="0">
                <a:solidFill>
                  <a:schemeClr val="tx1"/>
                </a:solidFill>
                <a:latin typeface="Times New Roman"/>
                <a:ea typeface="Times New Roman"/>
              </a:rPr>
              <a:t>development</a:t>
            </a:r>
            <a:r>
              <a:rPr lang="en-US" spc="65" dirty="0">
                <a:solidFill>
                  <a:schemeClr val="tx1"/>
                </a:solidFill>
                <a:latin typeface="Times New Roman"/>
                <a:ea typeface="Times New Roman"/>
              </a:rPr>
              <a:t> </a:t>
            </a:r>
            <a:r>
              <a:rPr lang="en-US" dirty="0">
                <a:solidFill>
                  <a:schemeClr val="tx1"/>
                </a:solidFill>
                <a:latin typeface="Times New Roman"/>
                <a:ea typeface="Times New Roman"/>
              </a:rPr>
              <a:t>efforts need</a:t>
            </a:r>
            <a:r>
              <a:rPr lang="en-US" spc="115" dirty="0">
                <a:solidFill>
                  <a:schemeClr val="tx1"/>
                </a:solidFill>
                <a:latin typeface="Times New Roman"/>
                <a:ea typeface="Times New Roman"/>
              </a:rPr>
              <a:t> </a:t>
            </a:r>
            <a:r>
              <a:rPr lang="en-US" dirty="0">
                <a:solidFill>
                  <a:schemeClr val="tx1"/>
                </a:solidFill>
                <a:latin typeface="Times New Roman"/>
                <a:ea typeface="Times New Roman"/>
              </a:rPr>
              <a:t>to</a:t>
            </a:r>
            <a:r>
              <a:rPr lang="en-US" spc="140" dirty="0">
                <a:solidFill>
                  <a:schemeClr val="tx1"/>
                </a:solidFill>
                <a:latin typeface="Times New Roman"/>
                <a:ea typeface="Times New Roman"/>
              </a:rPr>
              <a:t> </a:t>
            </a:r>
            <a:r>
              <a:rPr lang="en-US" dirty="0">
                <a:solidFill>
                  <a:schemeClr val="tx1"/>
                </a:solidFill>
                <a:latin typeface="Times New Roman"/>
                <a:ea typeface="Times New Roman"/>
              </a:rPr>
              <a:t>be</a:t>
            </a:r>
            <a:r>
              <a:rPr lang="en-US" spc="80" dirty="0">
                <a:solidFill>
                  <a:schemeClr val="tx1"/>
                </a:solidFill>
                <a:latin typeface="Times New Roman"/>
                <a:ea typeface="Times New Roman"/>
              </a:rPr>
              <a:t> </a:t>
            </a:r>
            <a:r>
              <a:rPr lang="en-US" dirty="0">
                <a:solidFill>
                  <a:schemeClr val="tx1"/>
                </a:solidFill>
                <a:latin typeface="Times New Roman"/>
                <a:ea typeface="Times New Roman"/>
              </a:rPr>
              <a:t>supported</a:t>
            </a:r>
            <a:r>
              <a:rPr lang="en-US" spc="205" dirty="0">
                <a:solidFill>
                  <a:schemeClr val="tx1"/>
                </a:solidFill>
                <a:latin typeface="Times New Roman"/>
                <a:ea typeface="Times New Roman"/>
              </a:rPr>
              <a:t> </a:t>
            </a:r>
            <a:r>
              <a:rPr lang="en-US" dirty="0">
                <a:solidFill>
                  <a:schemeClr val="tx1"/>
                </a:solidFill>
                <a:latin typeface="Times New Roman"/>
                <a:ea typeface="Times New Roman"/>
              </a:rPr>
              <a:t>by</a:t>
            </a:r>
            <a:r>
              <a:rPr lang="en-US" spc="55" dirty="0">
                <a:solidFill>
                  <a:schemeClr val="tx1"/>
                </a:solidFill>
                <a:latin typeface="Times New Roman"/>
                <a:ea typeface="Times New Roman"/>
              </a:rPr>
              <a:t> </a:t>
            </a:r>
            <a:r>
              <a:rPr lang="en-US" dirty="0">
                <a:solidFill>
                  <a:schemeClr val="tx1"/>
                </a:solidFill>
                <a:latin typeface="Times New Roman"/>
                <a:ea typeface="Times New Roman"/>
              </a:rPr>
              <a:t>an</a:t>
            </a:r>
            <a:r>
              <a:rPr lang="en-US" spc="140" dirty="0">
                <a:solidFill>
                  <a:schemeClr val="tx1"/>
                </a:solidFill>
                <a:latin typeface="Times New Roman"/>
                <a:ea typeface="Times New Roman"/>
              </a:rPr>
              <a:t> </a:t>
            </a:r>
            <a:r>
              <a:rPr lang="en-US" dirty="0">
                <a:solidFill>
                  <a:schemeClr val="tx1"/>
                </a:solidFill>
                <a:latin typeface="Times New Roman"/>
                <a:ea typeface="Times New Roman"/>
              </a:rPr>
              <a:t>enabling</a:t>
            </a:r>
            <a:r>
              <a:rPr lang="en-US" spc="40" dirty="0">
                <a:solidFill>
                  <a:schemeClr val="tx1"/>
                </a:solidFill>
                <a:latin typeface="Times New Roman"/>
                <a:ea typeface="Times New Roman"/>
              </a:rPr>
              <a:t> </a:t>
            </a:r>
            <a:r>
              <a:rPr lang="en-US" dirty="0" smtClean="0">
                <a:solidFill>
                  <a:schemeClr val="tx1"/>
                </a:solidFill>
                <a:latin typeface="Times New Roman"/>
                <a:ea typeface="Times New Roman"/>
              </a:rPr>
              <a:t>international  </a:t>
            </a:r>
            <a:r>
              <a:rPr lang="en-US" dirty="0">
                <a:solidFill>
                  <a:schemeClr val="tx1"/>
                </a:solidFill>
                <a:latin typeface="Times New Roman"/>
                <a:ea typeface="Times New Roman"/>
              </a:rPr>
              <a:t>economic</a:t>
            </a:r>
            <a:r>
              <a:rPr lang="en-US" spc="190" dirty="0">
                <a:solidFill>
                  <a:schemeClr val="tx1"/>
                </a:solidFill>
                <a:latin typeface="Times New Roman"/>
                <a:ea typeface="Times New Roman"/>
              </a:rPr>
              <a:t> </a:t>
            </a:r>
            <a:r>
              <a:rPr lang="en-US" dirty="0">
                <a:solidFill>
                  <a:schemeClr val="tx1"/>
                </a:solidFill>
                <a:latin typeface="Times New Roman"/>
                <a:ea typeface="Times New Roman"/>
              </a:rPr>
              <a:t>environment, </a:t>
            </a:r>
            <a:r>
              <a:rPr lang="en-US" spc="30" dirty="0">
                <a:solidFill>
                  <a:schemeClr val="tx1"/>
                </a:solidFill>
                <a:latin typeface="Times New Roman"/>
                <a:ea typeface="Times New Roman"/>
              </a:rPr>
              <a:t> </a:t>
            </a:r>
            <a:r>
              <a:rPr lang="en-US" dirty="0">
                <a:solidFill>
                  <a:schemeClr val="tx1"/>
                </a:solidFill>
                <a:latin typeface="Times New Roman"/>
                <a:ea typeface="Times New Roman"/>
              </a:rPr>
              <a:t>including</a:t>
            </a:r>
            <a:r>
              <a:rPr lang="en-US" spc="205" dirty="0">
                <a:solidFill>
                  <a:schemeClr val="tx1"/>
                </a:solidFill>
                <a:latin typeface="Times New Roman"/>
                <a:ea typeface="Times New Roman"/>
              </a:rPr>
              <a:t> </a:t>
            </a:r>
            <a:r>
              <a:rPr lang="en-US" dirty="0">
                <a:solidFill>
                  <a:schemeClr val="tx1"/>
                </a:solidFill>
                <a:latin typeface="Times New Roman"/>
                <a:ea typeface="Times New Roman"/>
              </a:rPr>
              <a:t>coherent  and </a:t>
            </a:r>
            <a:r>
              <a:rPr lang="en-US" spc="10" dirty="0">
                <a:solidFill>
                  <a:schemeClr val="tx1"/>
                </a:solidFill>
                <a:latin typeface="Times New Roman"/>
                <a:ea typeface="Times New Roman"/>
              </a:rPr>
              <a:t> </a:t>
            </a:r>
            <a:r>
              <a:rPr lang="en-US" dirty="0">
                <a:solidFill>
                  <a:schemeClr val="tx1"/>
                </a:solidFill>
                <a:latin typeface="Times New Roman"/>
                <a:ea typeface="Times New Roman"/>
              </a:rPr>
              <a:t>mutually</a:t>
            </a:r>
            <a:r>
              <a:rPr lang="en-US" spc="200" dirty="0">
                <a:solidFill>
                  <a:schemeClr val="tx1"/>
                </a:solidFill>
                <a:latin typeface="Times New Roman"/>
                <a:ea typeface="Times New Roman"/>
              </a:rPr>
              <a:t> </a:t>
            </a:r>
            <a:r>
              <a:rPr lang="en-US" dirty="0">
                <a:solidFill>
                  <a:schemeClr val="tx1"/>
                </a:solidFill>
                <a:latin typeface="Times New Roman"/>
                <a:ea typeface="Times New Roman"/>
              </a:rPr>
              <a:t>supporting </a:t>
            </a:r>
            <a:r>
              <a:rPr lang="en-US" spc="15" dirty="0">
                <a:solidFill>
                  <a:schemeClr val="tx1"/>
                </a:solidFill>
                <a:latin typeface="Times New Roman"/>
                <a:ea typeface="Times New Roman"/>
              </a:rPr>
              <a:t> </a:t>
            </a:r>
            <a:r>
              <a:rPr lang="en-US" dirty="0">
                <a:solidFill>
                  <a:schemeClr val="tx1"/>
                </a:solidFill>
                <a:latin typeface="Times New Roman"/>
                <a:ea typeface="Times New Roman"/>
              </a:rPr>
              <a:t>world trade,</a:t>
            </a:r>
            <a:r>
              <a:rPr lang="en-US" spc="115" dirty="0">
                <a:solidFill>
                  <a:schemeClr val="tx1"/>
                </a:solidFill>
                <a:latin typeface="Times New Roman"/>
                <a:ea typeface="Times New Roman"/>
              </a:rPr>
              <a:t> </a:t>
            </a:r>
            <a:r>
              <a:rPr lang="en-US" dirty="0">
                <a:solidFill>
                  <a:schemeClr val="tx1"/>
                </a:solidFill>
                <a:latin typeface="Times New Roman"/>
                <a:ea typeface="Times New Roman"/>
              </a:rPr>
              <a:t>monetary</a:t>
            </a:r>
            <a:r>
              <a:rPr lang="en-US" spc="160" dirty="0">
                <a:solidFill>
                  <a:schemeClr val="tx1"/>
                </a:solidFill>
                <a:latin typeface="Times New Roman"/>
                <a:ea typeface="Times New Roman"/>
              </a:rPr>
              <a:t> </a:t>
            </a:r>
            <a:r>
              <a:rPr lang="en-US" dirty="0">
                <a:solidFill>
                  <a:schemeClr val="tx1"/>
                </a:solidFill>
                <a:latin typeface="Times New Roman"/>
                <a:ea typeface="Times New Roman"/>
              </a:rPr>
              <a:t>and</a:t>
            </a:r>
            <a:r>
              <a:rPr lang="en-US" spc="160" dirty="0">
                <a:solidFill>
                  <a:schemeClr val="tx1"/>
                </a:solidFill>
                <a:latin typeface="Times New Roman"/>
                <a:ea typeface="Times New Roman"/>
              </a:rPr>
              <a:t> </a:t>
            </a:r>
            <a:r>
              <a:rPr lang="en-US" dirty="0">
                <a:solidFill>
                  <a:schemeClr val="tx1"/>
                </a:solidFill>
                <a:latin typeface="Times New Roman"/>
                <a:ea typeface="Times New Roman"/>
              </a:rPr>
              <a:t>ﬁnancial</a:t>
            </a:r>
            <a:r>
              <a:rPr lang="en-US" spc="50" dirty="0">
                <a:solidFill>
                  <a:schemeClr val="tx1"/>
                </a:solidFill>
                <a:latin typeface="Times New Roman"/>
                <a:ea typeface="Times New Roman"/>
              </a:rPr>
              <a:t> </a:t>
            </a:r>
            <a:r>
              <a:rPr lang="en-US" dirty="0" smtClean="0">
                <a:solidFill>
                  <a:schemeClr val="tx1"/>
                </a:solidFill>
                <a:latin typeface="Times New Roman"/>
                <a:ea typeface="Times New Roman"/>
              </a:rPr>
              <a:t>systems</a:t>
            </a:r>
            <a:r>
              <a:rPr lang="en-US" spc="5" dirty="0">
                <a:solidFill>
                  <a:schemeClr val="tx1"/>
                </a:solidFill>
                <a:latin typeface="Times New Roman"/>
                <a:ea typeface="Times New Roman"/>
              </a:rPr>
              <a:t> </a:t>
            </a:r>
            <a:r>
              <a:rPr lang="en-US" dirty="0" smtClean="0">
                <a:solidFill>
                  <a:schemeClr val="tx1"/>
                </a:solidFill>
                <a:latin typeface="Times New Roman"/>
                <a:ea typeface="Times New Roman"/>
              </a:rPr>
              <a:t>but</a:t>
            </a:r>
            <a:r>
              <a:rPr lang="en-US" spc="80" dirty="0" smtClean="0">
                <a:solidFill>
                  <a:schemeClr val="tx1"/>
                </a:solidFill>
                <a:latin typeface="Times New Roman"/>
                <a:ea typeface="Times New Roman"/>
              </a:rPr>
              <a:t> </a:t>
            </a:r>
            <a:r>
              <a:rPr lang="en-US" dirty="0" smtClean="0">
                <a:solidFill>
                  <a:schemeClr val="tx1"/>
                </a:solidFill>
                <a:latin typeface="Times New Roman"/>
                <a:ea typeface="Times New Roman"/>
              </a:rPr>
              <a:t>it does</a:t>
            </a:r>
            <a:r>
              <a:rPr lang="en-US" spc="-5" dirty="0" smtClean="0">
                <a:solidFill>
                  <a:schemeClr val="tx1"/>
                </a:solidFill>
                <a:latin typeface="Times New Roman"/>
                <a:ea typeface="Times New Roman"/>
              </a:rPr>
              <a:t> </a:t>
            </a:r>
            <a:r>
              <a:rPr lang="en-US" dirty="0">
                <a:solidFill>
                  <a:schemeClr val="tx1"/>
                </a:solidFill>
                <a:latin typeface="Times New Roman"/>
                <a:ea typeface="Times New Roman"/>
              </a:rPr>
              <a:t>not</a:t>
            </a:r>
            <a:r>
              <a:rPr lang="en-US" spc="110" dirty="0">
                <a:solidFill>
                  <a:schemeClr val="tx1"/>
                </a:solidFill>
                <a:latin typeface="Times New Roman"/>
                <a:ea typeface="Times New Roman"/>
              </a:rPr>
              <a:t> </a:t>
            </a:r>
            <a:r>
              <a:rPr lang="en-US" dirty="0">
                <a:solidFill>
                  <a:schemeClr val="tx1"/>
                </a:solidFill>
                <a:latin typeface="Times New Roman"/>
                <a:ea typeface="Times New Roman"/>
              </a:rPr>
              <a:t>indicate</a:t>
            </a:r>
            <a:r>
              <a:rPr lang="en-US" spc="5" dirty="0">
                <a:solidFill>
                  <a:schemeClr val="tx1"/>
                </a:solidFill>
                <a:latin typeface="Times New Roman"/>
                <a:ea typeface="Times New Roman"/>
              </a:rPr>
              <a:t> </a:t>
            </a:r>
            <a:r>
              <a:rPr lang="en-US" dirty="0">
                <a:solidFill>
                  <a:schemeClr val="tx1"/>
                </a:solidFill>
                <a:latin typeface="Times New Roman"/>
                <a:ea typeface="Times New Roman"/>
              </a:rPr>
              <a:t>how</a:t>
            </a:r>
            <a:r>
              <a:rPr lang="en-US" spc="15" dirty="0">
                <a:solidFill>
                  <a:schemeClr val="tx1"/>
                </a:solidFill>
                <a:latin typeface="Times New Roman"/>
                <a:ea typeface="Times New Roman"/>
              </a:rPr>
              <a:t> </a:t>
            </a:r>
            <a:r>
              <a:rPr lang="en-US" dirty="0">
                <a:solidFill>
                  <a:schemeClr val="tx1"/>
                </a:solidFill>
                <a:latin typeface="Times New Roman"/>
                <a:ea typeface="Times New Roman"/>
              </a:rPr>
              <a:t>this</a:t>
            </a:r>
            <a:r>
              <a:rPr lang="en-US" spc="40" dirty="0">
                <a:solidFill>
                  <a:schemeClr val="tx1"/>
                </a:solidFill>
                <a:latin typeface="Times New Roman"/>
                <a:ea typeface="Times New Roman"/>
              </a:rPr>
              <a:t> </a:t>
            </a:r>
            <a:r>
              <a:rPr lang="en-US" dirty="0">
                <a:solidFill>
                  <a:schemeClr val="tx1"/>
                </a:solidFill>
                <a:latin typeface="Times New Roman"/>
                <a:ea typeface="Times New Roman"/>
              </a:rPr>
              <a:t>is</a:t>
            </a:r>
            <a:r>
              <a:rPr lang="en-US" spc="-15" dirty="0">
                <a:solidFill>
                  <a:schemeClr val="tx1"/>
                </a:solidFill>
                <a:latin typeface="Times New Roman"/>
                <a:ea typeface="Times New Roman"/>
              </a:rPr>
              <a:t> </a:t>
            </a:r>
            <a:r>
              <a:rPr lang="en-US" dirty="0">
                <a:solidFill>
                  <a:schemeClr val="tx1"/>
                </a:solidFill>
                <a:latin typeface="Times New Roman"/>
                <a:ea typeface="Times New Roman"/>
              </a:rPr>
              <a:t>going</a:t>
            </a:r>
            <a:r>
              <a:rPr lang="en-US" spc="-40" dirty="0">
                <a:solidFill>
                  <a:schemeClr val="tx1"/>
                </a:solidFill>
                <a:latin typeface="Times New Roman"/>
                <a:ea typeface="Times New Roman"/>
              </a:rPr>
              <a:t> </a:t>
            </a:r>
            <a:r>
              <a:rPr lang="en-US" dirty="0">
                <a:solidFill>
                  <a:schemeClr val="tx1"/>
                </a:solidFill>
                <a:latin typeface="Times New Roman"/>
                <a:ea typeface="Times New Roman"/>
              </a:rPr>
              <a:t>to</a:t>
            </a:r>
            <a:r>
              <a:rPr lang="en-US" spc="60" dirty="0">
                <a:solidFill>
                  <a:schemeClr val="tx1"/>
                </a:solidFill>
                <a:latin typeface="Times New Roman"/>
                <a:ea typeface="Times New Roman"/>
              </a:rPr>
              <a:t> </a:t>
            </a:r>
            <a:r>
              <a:rPr lang="en-US" dirty="0">
                <a:solidFill>
                  <a:schemeClr val="tx1"/>
                </a:solidFill>
                <a:latin typeface="Times New Roman"/>
                <a:ea typeface="Times New Roman"/>
              </a:rPr>
              <a:t>happen,</a:t>
            </a:r>
            <a:r>
              <a:rPr lang="en-US" spc="75" dirty="0">
                <a:solidFill>
                  <a:schemeClr val="tx1"/>
                </a:solidFill>
                <a:latin typeface="Times New Roman"/>
                <a:ea typeface="Times New Roman"/>
              </a:rPr>
              <a:t> </a:t>
            </a:r>
            <a:r>
              <a:rPr lang="en-US" dirty="0">
                <a:solidFill>
                  <a:schemeClr val="tx1"/>
                </a:solidFill>
                <a:latin typeface="Times New Roman"/>
                <a:ea typeface="Times New Roman"/>
              </a:rPr>
              <a:t>beyond</a:t>
            </a:r>
            <a:r>
              <a:rPr lang="en-US" spc="10" dirty="0">
                <a:solidFill>
                  <a:schemeClr val="tx1"/>
                </a:solidFill>
                <a:latin typeface="Times New Roman"/>
                <a:ea typeface="Times New Roman"/>
              </a:rPr>
              <a:t> </a:t>
            </a:r>
            <a:r>
              <a:rPr lang="en-US" dirty="0">
                <a:solidFill>
                  <a:schemeClr val="tx1"/>
                </a:solidFill>
                <a:latin typeface="Times New Roman"/>
                <a:ea typeface="Times New Roman"/>
              </a:rPr>
              <a:t>referring in</a:t>
            </a:r>
            <a:r>
              <a:rPr lang="en-US" spc="160" dirty="0">
                <a:solidFill>
                  <a:schemeClr val="tx1"/>
                </a:solidFill>
                <a:latin typeface="Times New Roman"/>
                <a:ea typeface="Times New Roman"/>
              </a:rPr>
              <a:t> </a:t>
            </a:r>
            <a:r>
              <a:rPr lang="en-US" dirty="0">
                <a:solidFill>
                  <a:schemeClr val="tx1"/>
                </a:solidFill>
                <a:latin typeface="Times New Roman"/>
                <a:ea typeface="Times New Roman"/>
              </a:rPr>
              <a:t>vague terms</a:t>
            </a:r>
            <a:r>
              <a:rPr lang="en-US" spc="160" dirty="0">
                <a:solidFill>
                  <a:schemeClr val="tx1"/>
                </a:solidFill>
                <a:latin typeface="Times New Roman"/>
                <a:ea typeface="Times New Roman"/>
              </a:rPr>
              <a:t> </a:t>
            </a:r>
            <a:r>
              <a:rPr lang="en-US" dirty="0">
                <a:solidFill>
                  <a:schemeClr val="tx1"/>
                </a:solidFill>
                <a:latin typeface="Times New Roman"/>
                <a:ea typeface="Times New Roman"/>
              </a:rPr>
              <a:t>to</a:t>
            </a:r>
            <a:r>
              <a:rPr lang="en-US" spc="160" dirty="0">
                <a:solidFill>
                  <a:schemeClr val="tx1"/>
                </a:solidFill>
                <a:latin typeface="Times New Roman"/>
                <a:ea typeface="Times New Roman"/>
              </a:rPr>
              <a:t> </a:t>
            </a:r>
            <a:r>
              <a:rPr lang="en-US" dirty="0">
                <a:solidFill>
                  <a:schemeClr val="tx1"/>
                </a:solidFill>
                <a:latin typeface="Times New Roman"/>
                <a:ea typeface="Times New Roman"/>
              </a:rPr>
              <a:t>these</a:t>
            </a:r>
            <a:r>
              <a:rPr lang="en-US" spc="85" dirty="0">
                <a:solidFill>
                  <a:schemeClr val="tx1"/>
                </a:solidFill>
                <a:latin typeface="Times New Roman"/>
                <a:ea typeface="Times New Roman"/>
              </a:rPr>
              <a:t> </a:t>
            </a:r>
            <a:r>
              <a:rPr lang="en-US" dirty="0">
                <a:solidFill>
                  <a:schemeClr val="tx1"/>
                </a:solidFill>
                <a:latin typeface="Times New Roman"/>
                <a:ea typeface="Times New Roman"/>
              </a:rPr>
              <a:t>institutions</a:t>
            </a:r>
            <a:r>
              <a:rPr lang="en-US" spc="185" dirty="0">
                <a:solidFill>
                  <a:schemeClr val="tx1"/>
                </a:solidFill>
                <a:latin typeface="Times New Roman"/>
                <a:ea typeface="Times New Roman"/>
              </a:rPr>
              <a:t> </a:t>
            </a:r>
            <a:r>
              <a:rPr lang="en-US" dirty="0">
                <a:solidFill>
                  <a:schemeClr val="tx1"/>
                </a:solidFill>
                <a:latin typeface="Times New Roman"/>
                <a:ea typeface="Times New Roman"/>
              </a:rPr>
              <a:t>providing</a:t>
            </a:r>
            <a:r>
              <a:rPr lang="en-US" spc="95" dirty="0">
                <a:solidFill>
                  <a:schemeClr val="tx1"/>
                </a:solidFill>
                <a:latin typeface="Times New Roman"/>
                <a:ea typeface="Times New Roman"/>
              </a:rPr>
              <a:t> </a:t>
            </a:r>
            <a:r>
              <a:rPr lang="en-US" dirty="0">
                <a:solidFill>
                  <a:schemeClr val="tx1"/>
                </a:solidFill>
                <a:latin typeface="Times New Roman"/>
                <a:ea typeface="Times New Roman"/>
              </a:rPr>
              <a:t>‘policy</a:t>
            </a:r>
            <a:r>
              <a:rPr lang="en-US" spc="135" dirty="0">
                <a:solidFill>
                  <a:schemeClr val="tx1"/>
                </a:solidFill>
                <a:latin typeface="Times New Roman"/>
                <a:ea typeface="Times New Roman"/>
              </a:rPr>
              <a:t> </a:t>
            </a:r>
            <a:r>
              <a:rPr lang="en-US" dirty="0">
                <a:solidFill>
                  <a:schemeClr val="tx1"/>
                </a:solidFill>
                <a:latin typeface="Times New Roman"/>
                <a:ea typeface="Times New Roman"/>
              </a:rPr>
              <a:t>coordination</a:t>
            </a:r>
            <a:r>
              <a:rPr lang="en-US" spc="190" dirty="0">
                <a:solidFill>
                  <a:schemeClr val="tx1"/>
                </a:solidFill>
                <a:latin typeface="Times New Roman"/>
                <a:ea typeface="Times New Roman"/>
              </a:rPr>
              <a:t> </a:t>
            </a:r>
            <a:r>
              <a:rPr lang="en-US" dirty="0">
                <a:solidFill>
                  <a:schemeClr val="tx1"/>
                </a:solidFill>
                <a:latin typeface="Times New Roman"/>
                <a:ea typeface="Times New Roman"/>
              </a:rPr>
              <a:t>and</a:t>
            </a:r>
            <a:r>
              <a:rPr lang="en-US" spc="180" dirty="0">
                <a:solidFill>
                  <a:schemeClr val="tx1"/>
                </a:solidFill>
                <a:latin typeface="Times New Roman"/>
                <a:ea typeface="Times New Roman"/>
              </a:rPr>
              <a:t> </a:t>
            </a:r>
            <a:r>
              <a:rPr lang="en-US" dirty="0">
                <a:solidFill>
                  <a:schemeClr val="tx1"/>
                </a:solidFill>
                <a:latin typeface="Times New Roman"/>
                <a:ea typeface="Times New Roman"/>
              </a:rPr>
              <a:t>coherenc</a:t>
            </a:r>
            <a:r>
              <a:rPr lang="en-US" spc="10" dirty="0">
                <a:solidFill>
                  <a:schemeClr val="tx1"/>
                </a:solidFill>
                <a:latin typeface="Times New Roman"/>
                <a:ea typeface="Times New Roman"/>
              </a:rPr>
              <a:t>e</a:t>
            </a:r>
            <a:r>
              <a:rPr lang="en-US" dirty="0">
                <a:solidFill>
                  <a:schemeClr val="tx1"/>
                </a:solidFill>
                <a:latin typeface="Times New Roman"/>
                <a:ea typeface="Times New Roman"/>
              </a:rPr>
              <a:t>’</a:t>
            </a:r>
            <a:r>
              <a:rPr lang="en-US" spc="130" dirty="0">
                <a:solidFill>
                  <a:schemeClr val="tx1"/>
                </a:solidFill>
                <a:latin typeface="Times New Roman"/>
                <a:ea typeface="Times New Roman"/>
              </a:rPr>
              <a:t> </a:t>
            </a:r>
            <a:r>
              <a:rPr lang="en-US" dirty="0">
                <a:solidFill>
                  <a:schemeClr val="tx1"/>
                </a:solidFill>
                <a:latin typeface="Times New Roman"/>
                <a:ea typeface="Times New Roman"/>
              </a:rPr>
              <a:t>to enhance</a:t>
            </a:r>
            <a:r>
              <a:rPr lang="en-US" spc="35" dirty="0">
                <a:solidFill>
                  <a:schemeClr val="tx1"/>
                </a:solidFill>
                <a:latin typeface="Times New Roman"/>
                <a:ea typeface="Times New Roman"/>
              </a:rPr>
              <a:t> </a:t>
            </a:r>
            <a:r>
              <a:rPr lang="en-US" dirty="0">
                <a:solidFill>
                  <a:schemeClr val="tx1"/>
                </a:solidFill>
                <a:latin typeface="Times New Roman"/>
                <a:ea typeface="Times New Roman"/>
              </a:rPr>
              <a:t>global</a:t>
            </a:r>
            <a:r>
              <a:rPr lang="en-US" spc="-95" dirty="0">
                <a:solidFill>
                  <a:schemeClr val="tx1"/>
                </a:solidFill>
                <a:latin typeface="Times New Roman"/>
                <a:ea typeface="Times New Roman"/>
              </a:rPr>
              <a:t> </a:t>
            </a:r>
            <a:r>
              <a:rPr lang="en-US" dirty="0">
                <a:solidFill>
                  <a:schemeClr val="tx1"/>
                </a:solidFill>
                <a:latin typeface="Times New Roman"/>
                <a:ea typeface="Times New Roman"/>
              </a:rPr>
              <a:t>macro-economic</a:t>
            </a:r>
            <a:r>
              <a:rPr lang="en-US" spc="40" dirty="0">
                <a:solidFill>
                  <a:schemeClr val="tx1"/>
                </a:solidFill>
                <a:latin typeface="Times New Roman"/>
                <a:ea typeface="Times New Roman"/>
              </a:rPr>
              <a:t> </a:t>
            </a:r>
            <a:r>
              <a:rPr lang="en-US" dirty="0" smtClean="0">
                <a:solidFill>
                  <a:schemeClr val="tx1"/>
                </a:solidFill>
                <a:latin typeface="Times New Roman"/>
                <a:ea typeface="Times New Roman"/>
              </a:rPr>
              <a:t>stability(</a:t>
            </a:r>
            <a:r>
              <a:rPr lang="en-US" dirty="0">
                <a:solidFill>
                  <a:schemeClr val="tx1"/>
                </a:solidFill>
                <a:latin typeface="Times New Roman"/>
                <a:ea typeface="Times New Roman"/>
              </a:rPr>
              <a:t>lack</a:t>
            </a:r>
            <a:r>
              <a:rPr lang="en-US" spc="-55" dirty="0">
                <a:solidFill>
                  <a:schemeClr val="tx1"/>
                </a:solidFill>
                <a:latin typeface="Times New Roman"/>
                <a:ea typeface="Times New Roman"/>
              </a:rPr>
              <a:t> </a:t>
            </a:r>
            <a:r>
              <a:rPr lang="en-US" dirty="0">
                <a:solidFill>
                  <a:schemeClr val="tx1"/>
                </a:solidFill>
                <a:latin typeface="Times New Roman"/>
                <a:ea typeface="Times New Roman"/>
              </a:rPr>
              <a:t>of</a:t>
            </a:r>
            <a:r>
              <a:rPr lang="en-US" spc="-20" dirty="0">
                <a:solidFill>
                  <a:schemeClr val="tx1"/>
                </a:solidFill>
                <a:latin typeface="Times New Roman"/>
                <a:ea typeface="Times New Roman"/>
              </a:rPr>
              <a:t> </a:t>
            </a:r>
            <a:r>
              <a:rPr lang="en-US" dirty="0" smtClean="0">
                <a:solidFill>
                  <a:schemeClr val="tx1"/>
                </a:solidFill>
                <a:latin typeface="Times New Roman"/>
                <a:ea typeface="Times New Roman"/>
              </a:rPr>
              <a:t>coordination </a:t>
            </a:r>
            <a:r>
              <a:rPr lang="en-US" spc="15" dirty="0" smtClean="0">
                <a:solidFill>
                  <a:schemeClr val="tx1"/>
                </a:solidFill>
                <a:latin typeface="Times New Roman"/>
                <a:ea typeface="Times New Roman"/>
              </a:rPr>
              <a:t> </a:t>
            </a:r>
            <a:r>
              <a:rPr lang="en-US" dirty="0">
                <a:solidFill>
                  <a:schemeClr val="tx1"/>
                </a:solidFill>
                <a:latin typeface="Times New Roman"/>
                <a:ea typeface="Times New Roman"/>
              </a:rPr>
              <a:t>and</a:t>
            </a:r>
            <a:r>
              <a:rPr lang="en-US" spc="255" dirty="0">
                <a:solidFill>
                  <a:schemeClr val="tx1"/>
                </a:solidFill>
                <a:latin typeface="Times New Roman"/>
                <a:ea typeface="Times New Roman"/>
              </a:rPr>
              <a:t> </a:t>
            </a:r>
            <a:r>
              <a:rPr lang="en-US" dirty="0" smtClean="0">
                <a:solidFill>
                  <a:schemeClr val="tx1"/>
                </a:solidFill>
                <a:latin typeface="Times New Roman"/>
                <a:ea typeface="Times New Roman"/>
              </a:rPr>
              <a:t>coherence)</a:t>
            </a:r>
          </a:p>
          <a:p>
            <a:pPr marR="52070">
              <a:spcAft>
                <a:spcPts val="0"/>
              </a:spcAft>
            </a:pPr>
            <a:r>
              <a:rPr lang="en-US" spc="-70" dirty="0">
                <a:solidFill>
                  <a:schemeClr val="tx1"/>
                </a:solidFill>
                <a:latin typeface="Times New Roman"/>
                <a:ea typeface="Times New Roman"/>
              </a:rPr>
              <a:t> </a:t>
            </a:r>
            <a:r>
              <a:rPr lang="en-US" dirty="0">
                <a:solidFill>
                  <a:schemeClr val="tx1"/>
                </a:solidFill>
                <a:latin typeface="Times New Roman"/>
                <a:ea typeface="Times New Roman"/>
              </a:rPr>
              <a:t>Agenda seems to be a reliance on ‘voice and participation of developing countries  … in international economic decision-making, norm-setting and global economic governance’ referring to international economic and ﬁnancial institutions), although it is not clear through which mechanisms this is to happen and change the power structure(percentage of members or voting rights of developing countries in international organizations’, actually tell us, when these international organizations just do not exist?</a:t>
            </a:r>
          </a:p>
        </p:txBody>
      </p:sp>
    </p:spTree>
    <p:extLst>
      <p:ext uri="{BB962C8B-B14F-4D97-AF65-F5344CB8AC3E}">
        <p14:creationId xmlns:p14="http://schemas.microsoft.com/office/powerpoint/2010/main" val="42461249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idx="1"/>
          </p:nvPr>
        </p:nvSpPr>
        <p:spPr>
          <a:xfrm>
            <a:off x="76200" y="304800"/>
            <a:ext cx="8839200" cy="5821363"/>
          </a:xfrm>
        </p:spPr>
        <p:txBody>
          <a:bodyPr/>
          <a:lstStyle/>
          <a:p>
            <a:endParaRPr lang="en-US" dirty="0" smtClean="0">
              <a:solidFill>
                <a:srgbClr val="FF0000"/>
              </a:solidFill>
              <a:latin typeface="Times New Roman"/>
              <a:ea typeface="Times New Roman"/>
            </a:endParaRPr>
          </a:p>
          <a:p>
            <a:endParaRPr lang="en-US" dirty="0" smtClean="0">
              <a:solidFill>
                <a:srgbClr val="FF0000"/>
              </a:solidFill>
              <a:latin typeface="Times New Roman"/>
              <a:ea typeface="Times New Roman"/>
            </a:endParaRPr>
          </a:p>
          <a:p>
            <a:r>
              <a:rPr lang="en-US" dirty="0" smtClean="0">
                <a:solidFill>
                  <a:srgbClr val="FF0000"/>
                </a:solidFill>
                <a:latin typeface="Times New Roman"/>
                <a:ea typeface="Times New Roman"/>
              </a:rPr>
              <a:t>Although  </a:t>
            </a:r>
            <a:r>
              <a:rPr lang="en-US" dirty="0">
                <a:solidFill>
                  <a:srgbClr val="FF0000"/>
                </a:solidFill>
                <a:latin typeface="Times New Roman"/>
                <a:ea typeface="Times New Roman"/>
              </a:rPr>
              <a:t>genuine</a:t>
            </a:r>
            <a:r>
              <a:rPr lang="en-US" spc="235" dirty="0">
                <a:solidFill>
                  <a:srgbClr val="FF0000"/>
                </a:solidFill>
                <a:latin typeface="Times New Roman"/>
                <a:ea typeface="Times New Roman"/>
              </a:rPr>
              <a:t> </a:t>
            </a:r>
            <a:r>
              <a:rPr lang="en-US" dirty="0">
                <a:solidFill>
                  <a:srgbClr val="FF0000"/>
                </a:solidFill>
                <a:latin typeface="Times New Roman"/>
                <a:ea typeface="Times New Roman"/>
              </a:rPr>
              <a:t>empowerment </a:t>
            </a:r>
            <a:r>
              <a:rPr lang="en-US" spc="70" dirty="0">
                <a:solidFill>
                  <a:srgbClr val="FF0000"/>
                </a:solidFill>
                <a:latin typeface="Times New Roman"/>
                <a:ea typeface="Times New Roman"/>
              </a:rPr>
              <a:t> </a:t>
            </a:r>
            <a:r>
              <a:rPr lang="en-US" dirty="0">
                <a:solidFill>
                  <a:srgbClr val="FF0000"/>
                </a:solidFill>
                <a:latin typeface="Times New Roman"/>
                <a:ea typeface="Times New Roman"/>
              </a:rPr>
              <a:t>always</a:t>
            </a:r>
            <a:r>
              <a:rPr lang="en-US" spc="120" dirty="0">
                <a:solidFill>
                  <a:srgbClr val="FF0000"/>
                </a:solidFill>
                <a:latin typeface="Times New Roman"/>
                <a:ea typeface="Times New Roman"/>
              </a:rPr>
              <a:t> </a:t>
            </a:r>
            <a:r>
              <a:rPr lang="en-US" dirty="0">
                <a:solidFill>
                  <a:srgbClr val="FF0000"/>
                </a:solidFill>
                <a:latin typeface="Times New Roman"/>
                <a:ea typeface="Times New Roman"/>
              </a:rPr>
              <a:t>involves</a:t>
            </a:r>
            <a:r>
              <a:rPr lang="en-US" spc="90" dirty="0">
                <a:solidFill>
                  <a:srgbClr val="FF0000"/>
                </a:solidFill>
                <a:latin typeface="Times New Roman"/>
                <a:ea typeface="Times New Roman"/>
              </a:rPr>
              <a:t> </a:t>
            </a:r>
            <a:r>
              <a:rPr lang="en-US" dirty="0">
                <a:solidFill>
                  <a:srgbClr val="FF0000"/>
                </a:solidFill>
                <a:latin typeface="Times New Roman"/>
                <a:ea typeface="Times New Roman"/>
              </a:rPr>
              <a:t>changing</a:t>
            </a:r>
            <a:r>
              <a:rPr lang="en-US" spc="230" dirty="0">
                <a:solidFill>
                  <a:srgbClr val="FF0000"/>
                </a:solidFill>
                <a:latin typeface="Times New Roman"/>
                <a:ea typeface="Times New Roman"/>
              </a:rPr>
              <a:t> </a:t>
            </a:r>
            <a:r>
              <a:rPr lang="en-US" dirty="0">
                <a:solidFill>
                  <a:srgbClr val="FF0000"/>
                </a:solidFill>
                <a:latin typeface="Times New Roman"/>
                <a:ea typeface="Times New Roman"/>
              </a:rPr>
              <a:t>unequal  power</a:t>
            </a:r>
            <a:r>
              <a:rPr lang="en-US" spc="240" dirty="0">
                <a:solidFill>
                  <a:srgbClr val="FF0000"/>
                </a:solidFill>
                <a:latin typeface="Times New Roman"/>
                <a:ea typeface="Times New Roman"/>
              </a:rPr>
              <a:t> </a:t>
            </a:r>
            <a:r>
              <a:rPr lang="en-US" dirty="0">
                <a:solidFill>
                  <a:srgbClr val="FF0000"/>
                </a:solidFill>
                <a:latin typeface="Times New Roman"/>
                <a:ea typeface="Times New Roman"/>
              </a:rPr>
              <a:t>relations, donors</a:t>
            </a:r>
            <a:r>
              <a:rPr lang="en-US" spc="35" dirty="0">
                <a:solidFill>
                  <a:srgbClr val="FF0000"/>
                </a:solidFill>
                <a:latin typeface="Times New Roman"/>
                <a:ea typeface="Times New Roman"/>
              </a:rPr>
              <a:t> </a:t>
            </a:r>
            <a:r>
              <a:rPr lang="en-US" dirty="0">
                <a:solidFill>
                  <a:srgbClr val="FF0000"/>
                </a:solidFill>
                <a:latin typeface="Times New Roman"/>
                <a:ea typeface="Times New Roman"/>
              </a:rPr>
              <a:t>and</a:t>
            </a:r>
            <a:r>
              <a:rPr lang="en-US" spc="25" dirty="0">
                <a:solidFill>
                  <a:srgbClr val="FF0000"/>
                </a:solidFill>
                <a:latin typeface="Times New Roman"/>
                <a:ea typeface="Times New Roman"/>
              </a:rPr>
              <a:t> </a:t>
            </a:r>
            <a:r>
              <a:rPr lang="en-US" dirty="0">
                <a:solidFill>
                  <a:srgbClr val="FF0000"/>
                </a:solidFill>
                <a:latin typeface="Times New Roman"/>
                <a:ea typeface="Times New Roman"/>
              </a:rPr>
              <a:t>investors</a:t>
            </a:r>
            <a:r>
              <a:rPr lang="en-US" spc="-105" dirty="0">
                <a:solidFill>
                  <a:srgbClr val="FF0000"/>
                </a:solidFill>
                <a:latin typeface="Times New Roman"/>
                <a:ea typeface="Times New Roman"/>
              </a:rPr>
              <a:t> </a:t>
            </a:r>
            <a:r>
              <a:rPr lang="en-US" dirty="0">
                <a:solidFill>
                  <a:srgbClr val="FF0000"/>
                </a:solidFill>
                <a:latin typeface="Times New Roman"/>
                <a:ea typeface="Times New Roman"/>
              </a:rPr>
              <a:t>tend</a:t>
            </a:r>
            <a:r>
              <a:rPr lang="en-US" spc="35" dirty="0">
                <a:solidFill>
                  <a:srgbClr val="FF0000"/>
                </a:solidFill>
                <a:latin typeface="Times New Roman"/>
                <a:ea typeface="Times New Roman"/>
              </a:rPr>
              <a:t> </a:t>
            </a:r>
            <a:r>
              <a:rPr lang="en-US" dirty="0">
                <a:solidFill>
                  <a:srgbClr val="FF0000"/>
                </a:solidFill>
                <a:latin typeface="Times New Roman"/>
                <a:ea typeface="Times New Roman"/>
              </a:rPr>
              <a:t>to</a:t>
            </a:r>
            <a:r>
              <a:rPr lang="en-US" spc="-5" dirty="0">
                <a:solidFill>
                  <a:srgbClr val="FF0000"/>
                </a:solidFill>
                <a:latin typeface="Times New Roman"/>
                <a:ea typeface="Times New Roman"/>
              </a:rPr>
              <a:t> </a:t>
            </a:r>
            <a:r>
              <a:rPr lang="en-US" dirty="0" err="1">
                <a:solidFill>
                  <a:srgbClr val="FF0000"/>
                </a:solidFill>
                <a:latin typeface="Times New Roman"/>
                <a:ea typeface="Times New Roman"/>
              </a:rPr>
              <a:t>favour</a:t>
            </a:r>
            <a:r>
              <a:rPr lang="en-US" spc="-80" dirty="0">
                <a:solidFill>
                  <a:srgbClr val="FF0000"/>
                </a:solidFill>
                <a:latin typeface="Times New Roman"/>
                <a:ea typeface="Times New Roman"/>
              </a:rPr>
              <a:t> </a:t>
            </a:r>
            <a:r>
              <a:rPr lang="en-US" dirty="0">
                <a:solidFill>
                  <a:srgbClr val="FF0000"/>
                </a:solidFill>
                <a:latin typeface="Times New Roman"/>
                <a:ea typeface="Times New Roman"/>
              </a:rPr>
              <a:t>an</a:t>
            </a:r>
            <a:r>
              <a:rPr lang="en-US" spc="5" dirty="0">
                <a:solidFill>
                  <a:srgbClr val="FF0000"/>
                </a:solidFill>
                <a:latin typeface="Times New Roman"/>
                <a:ea typeface="Times New Roman"/>
              </a:rPr>
              <a:t> </a:t>
            </a:r>
            <a:r>
              <a:rPr lang="en-US" dirty="0">
                <a:solidFill>
                  <a:srgbClr val="FF0000"/>
                </a:solidFill>
                <a:latin typeface="Times New Roman"/>
                <a:ea typeface="Times New Roman"/>
              </a:rPr>
              <a:t>apolitical</a:t>
            </a:r>
            <a:r>
              <a:rPr lang="en-US" spc="-15" dirty="0">
                <a:solidFill>
                  <a:srgbClr val="FF0000"/>
                </a:solidFill>
                <a:latin typeface="Times New Roman"/>
                <a:ea typeface="Times New Roman"/>
              </a:rPr>
              <a:t> </a:t>
            </a:r>
            <a:r>
              <a:rPr lang="en-US" dirty="0">
                <a:solidFill>
                  <a:srgbClr val="FF0000"/>
                </a:solidFill>
                <a:latin typeface="Times New Roman"/>
                <a:ea typeface="Times New Roman"/>
              </a:rPr>
              <a:t>use</a:t>
            </a:r>
            <a:r>
              <a:rPr lang="en-US" spc="-70" dirty="0">
                <a:solidFill>
                  <a:srgbClr val="FF0000"/>
                </a:solidFill>
                <a:latin typeface="Times New Roman"/>
                <a:ea typeface="Times New Roman"/>
              </a:rPr>
              <a:t> </a:t>
            </a:r>
            <a:r>
              <a:rPr lang="en-US" dirty="0">
                <a:solidFill>
                  <a:srgbClr val="FF0000"/>
                </a:solidFill>
                <a:latin typeface="Times New Roman"/>
                <a:ea typeface="Times New Roman"/>
              </a:rPr>
              <a:t>of</a:t>
            </a:r>
            <a:r>
              <a:rPr lang="en-US" spc="-80" dirty="0">
                <a:solidFill>
                  <a:srgbClr val="FF0000"/>
                </a:solidFill>
                <a:latin typeface="Times New Roman"/>
                <a:ea typeface="Times New Roman"/>
              </a:rPr>
              <a:t> </a:t>
            </a:r>
            <a:r>
              <a:rPr lang="en-US" dirty="0">
                <a:solidFill>
                  <a:srgbClr val="FF0000"/>
                </a:solidFill>
                <a:latin typeface="Times New Roman"/>
                <a:ea typeface="Times New Roman"/>
              </a:rPr>
              <a:t>the</a:t>
            </a:r>
            <a:r>
              <a:rPr lang="en-US" spc="-5" dirty="0">
                <a:solidFill>
                  <a:srgbClr val="FF0000"/>
                </a:solidFill>
                <a:latin typeface="Times New Roman"/>
                <a:ea typeface="Times New Roman"/>
              </a:rPr>
              <a:t> </a:t>
            </a:r>
            <a:r>
              <a:rPr lang="en-US" dirty="0">
                <a:solidFill>
                  <a:srgbClr val="FF0000"/>
                </a:solidFill>
                <a:latin typeface="Times New Roman"/>
                <a:ea typeface="Times New Roman"/>
              </a:rPr>
              <a:t>term, in</a:t>
            </a:r>
            <a:r>
              <a:rPr lang="en-US" spc="5" dirty="0">
                <a:solidFill>
                  <a:srgbClr val="FF0000"/>
                </a:solidFill>
                <a:latin typeface="Times New Roman"/>
                <a:ea typeface="Times New Roman"/>
              </a:rPr>
              <a:t> </a:t>
            </a:r>
            <a:r>
              <a:rPr lang="en-US" dirty="0">
                <a:solidFill>
                  <a:srgbClr val="FF0000"/>
                </a:solidFill>
                <a:latin typeface="Times New Roman"/>
                <a:ea typeface="Times New Roman"/>
              </a:rPr>
              <a:t>which</a:t>
            </a:r>
            <a:r>
              <a:rPr lang="en-US" spc="-85" dirty="0">
                <a:solidFill>
                  <a:srgbClr val="FF0000"/>
                </a:solidFill>
                <a:latin typeface="Times New Roman"/>
                <a:ea typeface="Times New Roman"/>
              </a:rPr>
              <a:t> </a:t>
            </a:r>
            <a:r>
              <a:rPr lang="en-US" dirty="0">
                <a:solidFill>
                  <a:srgbClr val="FF0000"/>
                </a:solidFill>
                <a:latin typeface="Times New Roman"/>
                <a:ea typeface="Times New Roman"/>
              </a:rPr>
              <a:t>power</a:t>
            </a:r>
            <a:r>
              <a:rPr lang="en-US" spc="-50" dirty="0">
                <a:solidFill>
                  <a:srgbClr val="FF0000"/>
                </a:solidFill>
                <a:latin typeface="Times New Roman"/>
                <a:ea typeface="Times New Roman"/>
              </a:rPr>
              <a:t> </a:t>
            </a:r>
            <a:r>
              <a:rPr lang="en-US" dirty="0">
                <a:solidFill>
                  <a:srgbClr val="FF0000"/>
                </a:solidFill>
                <a:latin typeface="Times New Roman"/>
                <a:ea typeface="Times New Roman"/>
              </a:rPr>
              <a:t>relations may</a:t>
            </a:r>
            <a:r>
              <a:rPr lang="en-US" spc="-5" dirty="0">
                <a:solidFill>
                  <a:srgbClr val="FF0000"/>
                </a:solidFill>
                <a:latin typeface="Times New Roman"/>
                <a:ea typeface="Times New Roman"/>
              </a:rPr>
              <a:t> </a:t>
            </a:r>
            <a:r>
              <a:rPr lang="en-US" dirty="0">
                <a:solidFill>
                  <a:srgbClr val="FF0000"/>
                </a:solidFill>
                <a:latin typeface="Times New Roman"/>
                <a:ea typeface="Times New Roman"/>
              </a:rPr>
              <a:t>actually</a:t>
            </a:r>
            <a:r>
              <a:rPr lang="en-US" spc="-90" dirty="0">
                <a:solidFill>
                  <a:srgbClr val="FF0000"/>
                </a:solidFill>
                <a:latin typeface="Times New Roman"/>
                <a:ea typeface="Times New Roman"/>
              </a:rPr>
              <a:t> </a:t>
            </a:r>
            <a:r>
              <a:rPr lang="en-US" dirty="0">
                <a:solidFill>
                  <a:srgbClr val="FF0000"/>
                </a:solidFill>
                <a:latin typeface="Times New Roman"/>
                <a:ea typeface="Times New Roman"/>
              </a:rPr>
              <a:t>remain</a:t>
            </a:r>
            <a:r>
              <a:rPr lang="en-US" spc="75" dirty="0">
                <a:solidFill>
                  <a:srgbClr val="FF0000"/>
                </a:solidFill>
                <a:latin typeface="Times New Roman"/>
                <a:ea typeface="Times New Roman"/>
              </a:rPr>
              <a:t> </a:t>
            </a:r>
            <a:r>
              <a:rPr lang="en-US" dirty="0">
                <a:solidFill>
                  <a:srgbClr val="FF0000"/>
                </a:solidFill>
                <a:latin typeface="Times New Roman"/>
                <a:ea typeface="Times New Roman"/>
              </a:rPr>
              <a:t>wholly</a:t>
            </a:r>
            <a:r>
              <a:rPr lang="en-US" spc="20" dirty="0">
                <a:solidFill>
                  <a:srgbClr val="FF0000"/>
                </a:solidFill>
                <a:latin typeface="Times New Roman"/>
                <a:ea typeface="Times New Roman"/>
              </a:rPr>
              <a:t> </a:t>
            </a:r>
            <a:r>
              <a:rPr lang="en-US" dirty="0">
                <a:solidFill>
                  <a:srgbClr val="FF0000"/>
                </a:solidFill>
                <a:latin typeface="Times New Roman"/>
                <a:ea typeface="Times New Roman"/>
              </a:rPr>
              <a:t>or</a:t>
            </a:r>
            <a:r>
              <a:rPr lang="en-US" spc="40" dirty="0">
                <a:solidFill>
                  <a:srgbClr val="FF0000"/>
                </a:solidFill>
                <a:latin typeface="Times New Roman"/>
                <a:ea typeface="Times New Roman"/>
              </a:rPr>
              <a:t> </a:t>
            </a:r>
            <a:r>
              <a:rPr lang="en-US" dirty="0">
                <a:solidFill>
                  <a:srgbClr val="FF0000"/>
                </a:solidFill>
                <a:latin typeface="Times New Roman"/>
                <a:ea typeface="Times New Roman"/>
              </a:rPr>
              <a:t>virtually</a:t>
            </a:r>
            <a:r>
              <a:rPr lang="en-US" spc="-95" dirty="0">
                <a:solidFill>
                  <a:srgbClr val="FF0000"/>
                </a:solidFill>
                <a:latin typeface="Times New Roman"/>
                <a:ea typeface="Times New Roman"/>
              </a:rPr>
              <a:t> </a:t>
            </a:r>
            <a:r>
              <a:rPr lang="en-US" dirty="0">
                <a:solidFill>
                  <a:srgbClr val="FF0000"/>
                </a:solidFill>
                <a:latin typeface="Times New Roman"/>
                <a:ea typeface="Times New Roman"/>
              </a:rPr>
              <a:t>untouched</a:t>
            </a:r>
            <a:endParaRPr lang="en-US" dirty="0" smtClean="0">
              <a:latin typeface="Times New Roman"/>
              <a:ea typeface="Times New Roman"/>
            </a:endParaRPr>
          </a:p>
          <a:p>
            <a:r>
              <a:rPr lang="en-US" dirty="0" smtClean="0">
                <a:latin typeface="Times New Roman"/>
                <a:ea typeface="Times New Roman"/>
              </a:rPr>
              <a:t>Wome</a:t>
            </a:r>
            <a:r>
              <a:rPr lang="en-US" spc="5" dirty="0" smtClean="0">
                <a:latin typeface="Times New Roman"/>
                <a:ea typeface="Times New Roman"/>
              </a:rPr>
              <a:t>n</a:t>
            </a:r>
            <a:r>
              <a:rPr lang="en-US" dirty="0" smtClean="0">
                <a:latin typeface="Times New Roman"/>
                <a:ea typeface="Times New Roman"/>
              </a:rPr>
              <a:t>’s</a:t>
            </a:r>
            <a:r>
              <a:rPr lang="en-US" spc="90" dirty="0" smtClean="0">
                <a:latin typeface="Times New Roman"/>
                <a:ea typeface="Times New Roman"/>
              </a:rPr>
              <a:t> </a:t>
            </a:r>
            <a:r>
              <a:rPr lang="en-US" dirty="0">
                <a:latin typeface="Times New Roman"/>
                <a:ea typeface="Times New Roman"/>
              </a:rPr>
              <a:t>full</a:t>
            </a:r>
            <a:r>
              <a:rPr lang="en-US" spc="-5" dirty="0">
                <a:latin typeface="Times New Roman"/>
                <a:ea typeface="Times New Roman"/>
              </a:rPr>
              <a:t> </a:t>
            </a:r>
            <a:r>
              <a:rPr lang="en-US" dirty="0">
                <a:latin typeface="Times New Roman"/>
                <a:ea typeface="Times New Roman"/>
              </a:rPr>
              <a:t>and</a:t>
            </a:r>
            <a:r>
              <a:rPr lang="en-US" spc="140" dirty="0">
                <a:latin typeface="Times New Roman"/>
                <a:ea typeface="Times New Roman"/>
              </a:rPr>
              <a:t> </a:t>
            </a:r>
            <a:r>
              <a:rPr lang="en-US" dirty="0">
                <a:latin typeface="Times New Roman"/>
                <a:ea typeface="Times New Roman"/>
              </a:rPr>
              <a:t>effective</a:t>
            </a:r>
            <a:r>
              <a:rPr lang="en-US" spc="110" dirty="0">
                <a:latin typeface="Times New Roman"/>
                <a:ea typeface="Times New Roman"/>
              </a:rPr>
              <a:t> </a:t>
            </a:r>
            <a:r>
              <a:rPr lang="en-US" dirty="0" smtClean="0">
                <a:latin typeface="Times New Roman"/>
                <a:ea typeface="Times New Roman"/>
              </a:rPr>
              <a:t>participation</a:t>
            </a:r>
            <a:r>
              <a:rPr lang="en-US" spc="5" dirty="0" smtClean="0">
                <a:latin typeface="Times New Roman"/>
                <a:ea typeface="Times New Roman"/>
              </a:rPr>
              <a:t> </a:t>
            </a:r>
            <a:r>
              <a:rPr lang="en-US" dirty="0">
                <a:latin typeface="Times New Roman"/>
                <a:ea typeface="Times New Roman"/>
              </a:rPr>
              <a:t>and</a:t>
            </a:r>
            <a:r>
              <a:rPr lang="en-US" spc="5" dirty="0">
                <a:latin typeface="Times New Roman"/>
                <a:ea typeface="Times New Roman"/>
              </a:rPr>
              <a:t> </a:t>
            </a:r>
            <a:r>
              <a:rPr lang="en-US" dirty="0">
                <a:latin typeface="Times New Roman"/>
                <a:ea typeface="Times New Roman"/>
              </a:rPr>
              <a:t>leadership</a:t>
            </a:r>
            <a:r>
              <a:rPr lang="en-US" spc="-95" dirty="0">
                <a:latin typeface="Times New Roman"/>
                <a:ea typeface="Times New Roman"/>
              </a:rPr>
              <a:t> </a:t>
            </a:r>
            <a:r>
              <a:rPr lang="en-US" dirty="0">
                <a:latin typeface="Times New Roman"/>
                <a:ea typeface="Times New Roman"/>
              </a:rPr>
              <a:t>is</a:t>
            </a:r>
            <a:r>
              <a:rPr lang="en-US" spc="-100" dirty="0">
                <a:latin typeface="Times New Roman"/>
                <a:ea typeface="Times New Roman"/>
              </a:rPr>
              <a:t> </a:t>
            </a:r>
            <a:r>
              <a:rPr lang="en-US" dirty="0">
                <a:latin typeface="Times New Roman"/>
                <a:ea typeface="Times New Roman"/>
              </a:rPr>
              <a:t>not</a:t>
            </a:r>
            <a:r>
              <a:rPr lang="en-US" spc="20" dirty="0">
                <a:latin typeface="Times New Roman"/>
                <a:ea typeface="Times New Roman"/>
              </a:rPr>
              <a:t> </a:t>
            </a:r>
            <a:r>
              <a:rPr lang="en-US" dirty="0">
                <a:latin typeface="Times New Roman"/>
                <a:ea typeface="Times New Roman"/>
              </a:rPr>
              <a:t>only</a:t>
            </a:r>
            <a:r>
              <a:rPr lang="en-US" spc="-90" dirty="0">
                <a:latin typeface="Times New Roman"/>
                <a:ea typeface="Times New Roman"/>
              </a:rPr>
              <a:t> </a:t>
            </a:r>
            <a:r>
              <a:rPr lang="en-US" dirty="0">
                <a:latin typeface="Times New Roman"/>
                <a:ea typeface="Times New Roman"/>
              </a:rPr>
              <a:t>dependent</a:t>
            </a:r>
            <a:r>
              <a:rPr lang="en-US" spc="40" dirty="0">
                <a:latin typeface="Times New Roman"/>
                <a:ea typeface="Times New Roman"/>
              </a:rPr>
              <a:t> </a:t>
            </a:r>
            <a:r>
              <a:rPr lang="en-US" dirty="0">
                <a:latin typeface="Times New Roman"/>
                <a:ea typeface="Times New Roman"/>
              </a:rPr>
              <a:t>on</a:t>
            </a:r>
            <a:r>
              <a:rPr lang="en-US" spc="-5" dirty="0">
                <a:latin typeface="Times New Roman"/>
                <a:ea typeface="Times New Roman"/>
              </a:rPr>
              <a:t> </a:t>
            </a:r>
            <a:r>
              <a:rPr lang="en-US" dirty="0">
                <a:latin typeface="Times New Roman"/>
                <a:ea typeface="Times New Roman"/>
              </a:rPr>
              <a:t>wome</a:t>
            </a:r>
            <a:r>
              <a:rPr lang="en-US" spc="5" dirty="0">
                <a:latin typeface="Times New Roman"/>
                <a:ea typeface="Times New Roman"/>
              </a:rPr>
              <a:t>n</a:t>
            </a:r>
            <a:r>
              <a:rPr lang="en-US" dirty="0">
                <a:latin typeface="Times New Roman"/>
                <a:ea typeface="Times New Roman"/>
              </a:rPr>
              <a:t>’s</a:t>
            </a:r>
            <a:r>
              <a:rPr lang="en-US" spc="-50" dirty="0">
                <a:latin typeface="Times New Roman"/>
                <a:ea typeface="Times New Roman"/>
              </a:rPr>
              <a:t> </a:t>
            </a:r>
            <a:r>
              <a:rPr lang="en-US" dirty="0">
                <a:latin typeface="Times New Roman"/>
                <a:ea typeface="Times New Roman"/>
              </a:rPr>
              <a:t>own</a:t>
            </a:r>
            <a:r>
              <a:rPr lang="en-US" spc="-70" dirty="0">
                <a:latin typeface="Times New Roman"/>
                <a:ea typeface="Times New Roman"/>
              </a:rPr>
              <a:t> </a:t>
            </a:r>
            <a:r>
              <a:rPr lang="en-US" dirty="0">
                <a:latin typeface="Times New Roman"/>
                <a:ea typeface="Times New Roman"/>
              </a:rPr>
              <a:t>effort</a:t>
            </a:r>
            <a:r>
              <a:rPr lang="en-US" spc="-40" dirty="0">
                <a:latin typeface="Times New Roman"/>
                <a:ea typeface="Times New Roman"/>
              </a:rPr>
              <a:t> </a:t>
            </a:r>
            <a:r>
              <a:rPr lang="en-US" dirty="0">
                <a:latin typeface="Times New Roman"/>
                <a:ea typeface="Times New Roman"/>
              </a:rPr>
              <a:t>and interest</a:t>
            </a:r>
            <a:r>
              <a:rPr lang="en-US" spc="-50" dirty="0">
                <a:latin typeface="Times New Roman"/>
                <a:ea typeface="Times New Roman"/>
              </a:rPr>
              <a:t> </a:t>
            </a:r>
            <a:r>
              <a:rPr lang="en-US" dirty="0">
                <a:latin typeface="Times New Roman"/>
                <a:ea typeface="Times New Roman"/>
              </a:rPr>
              <a:t>in</a:t>
            </a:r>
            <a:r>
              <a:rPr lang="en-US" spc="-25" dirty="0">
                <a:latin typeface="Times New Roman"/>
                <a:ea typeface="Times New Roman"/>
              </a:rPr>
              <a:t> </a:t>
            </a:r>
            <a:r>
              <a:rPr lang="en-US" dirty="0">
                <a:latin typeface="Times New Roman"/>
                <a:ea typeface="Times New Roman"/>
              </a:rPr>
              <a:t>coming to</a:t>
            </a:r>
            <a:r>
              <a:rPr lang="en-US" spc="-10" dirty="0">
                <a:latin typeface="Times New Roman"/>
                <a:ea typeface="Times New Roman"/>
              </a:rPr>
              <a:t> </a:t>
            </a:r>
            <a:r>
              <a:rPr lang="en-US" dirty="0">
                <a:latin typeface="Times New Roman"/>
                <a:ea typeface="Times New Roman"/>
              </a:rPr>
              <a:t>the</a:t>
            </a:r>
            <a:r>
              <a:rPr lang="en-US" spc="-10" dirty="0">
                <a:latin typeface="Times New Roman"/>
                <a:ea typeface="Times New Roman"/>
              </a:rPr>
              <a:t> </a:t>
            </a:r>
            <a:r>
              <a:rPr lang="en-US" dirty="0">
                <a:latin typeface="Times New Roman"/>
                <a:ea typeface="Times New Roman"/>
              </a:rPr>
              <a:t>national</a:t>
            </a:r>
            <a:r>
              <a:rPr lang="en-US" spc="5" dirty="0">
                <a:latin typeface="Times New Roman"/>
                <a:ea typeface="Times New Roman"/>
              </a:rPr>
              <a:t> </a:t>
            </a:r>
            <a:r>
              <a:rPr lang="en-US" dirty="0">
                <a:latin typeface="Times New Roman"/>
                <a:ea typeface="Times New Roman"/>
              </a:rPr>
              <a:t>and</a:t>
            </a:r>
            <a:r>
              <a:rPr lang="en-US" spc="15" dirty="0">
                <a:latin typeface="Times New Roman"/>
                <a:ea typeface="Times New Roman"/>
              </a:rPr>
              <a:t> </a:t>
            </a:r>
            <a:r>
              <a:rPr lang="en-US" dirty="0">
                <a:latin typeface="Times New Roman"/>
                <a:ea typeface="Times New Roman"/>
              </a:rPr>
              <a:t>international</a:t>
            </a:r>
            <a:r>
              <a:rPr lang="en-US" spc="80" dirty="0">
                <a:latin typeface="Times New Roman"/>
                <a:ea typeface="Times New Roman"/>
              </a:rPr>
              <a:t> </a:t>
            </a:r>
            <a:r>
              <a:rPr lang="en-US" dirty="0">
                <a:latin typeface="Times New Roman"/>
                <a:ea typeface="Times New Roman"/>
              </a:rPr>
              <a:t>negotiating</a:t>
            </a:r>
            <a:r>
              <a:rPr lang="en-US" spc="-85" dirty="0">
                <a:latin typeface="Times New Roman"/>
                <a:ea typeface="Times New Roman"/>
              </a:rPr>
              <a:t> </a:t>
            </a:r>
            <a:r>
              <a:rPr lang="en-US" dirty="0">
                <a:latin typeface="Times New Roman"/>
                <a:ea typeface="Times New Roman"/>
              </a:rPr>
              <a:t>tables</a:t>
            </a:r>
            <a:r>
              <a:rPr lang="en-US" spc="-25" dirty="0">
                <a:latin typeface="Times New Roman"/>
                <a:ea typeface="Times New Roman"/>
              </a:rPr>
              <a:t> </a:t>
            </a:r>
            <a:r>
              <a:rPr lang="en-US" dirty="0">
                <a:latin typeface="Times New Roman"/>
                <a:ea typeface="Times New Roman"/>
              </a:rPr>
              <a:t>and</a:t>
            </a:r>
            <a:r>
              <a:rPr lang="en-US" spc="15" dirty="0">
                <a:latin typeface="Times New Roman"/>
                <a:ea typeface="Times New Roman"/>
              </a:rPr>
              <a:t> </a:t>
            </a:r>
            <a:r>
              <a:rPr lang="en-US" dirty="0">
                <a:latin typeface="Times New Roman"/>
                <a:ea typeface="Times New Roman"/>
              </a:rPr>
              <a:t>having</a:t>
            </a:r>
            <a:r>
              <a:rPr lang="en-US" spc="-90" dirty="0">
                <a:latin typeface="Times New Roman"/>
                <a:ea typeface="Times New Roman"/>
              </a:rPr>
              <a:t> </a:t>
            </a:r>
            <a:r>
              <a:rPr lang="en-US" dirty="0">
                <a:latin typeface="Times New Roman"/>
                <a:ea typeface="Times New Roman"/>
              </a:rPr>
              <a:t>equal</a:t>
            </a:r>
            <a:r>
              <a:rPr lang="en-US" spc="-85" dirty="0">
                <a:latin typeface="Times New Roman"/>
                <a:ea typeface="Times New Roman"/>
              </a:rPr>
              <a:t> </a:t>
            </a:r>
            <a:r>
              <a:rPr lang="en-US" dirty="0">
                <a:latin typeface="Times New Roman"/>
                <a:ea typeface="Times New Roman"/>
              </a:rPr>
              <a:t>opportunities</a:t>
            </a:r>
            <a:r>
              <a:rPr lang="en-US" spc="35" dirty="0">
                <a:latin typeface="Times New Roman"/>
                <a:ea typeface="Times New Roman"/>
              </a:rPr>
              <a:t> </a:t>
            </a:r>
            <a:r>
              <a:rPr lang="en-US" dirty="0">
                <a:latin typeface="Times New Roman"/>
                <a:ea typeface="Times New Roman"/>
              </a:rPr>
              <a:t>to</a:t>
            </a:r>
            <a:r>
              <a:rPr lang="en-US" spc="-15" dirty="0">
                <a:latin typeface="Times New Roman"/>
                <a:ea typeface="Times New Roman"/>
              </a:rPr>
              <a:t> </a:t>
            </a:r>
            <a:r>
              <a:rPr lang="en-US" dirty="0">
                <a:latin typeface="Times New Roman"/>
                <a:ea typeface="Times New Roman"/>
              </a:rPr>
              <a:t>men to participate</a:t>
            </a:r>
            <a:r>
              <a:rPr lang="en-US" spc="-15" dirty="0">
                <a:latin typeface="Times New Roman"/>
                <a:ea typeface="Times New Roman"/>
              </a:rPr>
              <a:t> </a:t>
            </a:r>
            <a:r>
              <a:rPr lang="en-US" dirty="0" smtClean="0">
                <a:latin typeface="Times New Roman"/>
                <a:ea typeface="Times New Roman"/>
              </a:rPr>
              <a:t>–but</a:t>
            </a:r>
            <a:r>
              <a:rPr lang="en-US" spc="15" dirty="0" smtClean="0">
                <a:latin typeface="Times New Roman"/>
                <a:ea typeface="Times New Roman"/>
              </a:rPr>
              <a:t> </a:t>
            </a:r>
            <a:r>
              <a:rPr lang="en-US" dirty="0">
                <a:latin typeface="Times New Roman"/>
                <a:ea typeface="Times New Roman"/>
              </a:rPr>
              <a:t>also</a:t>
            </a:r>
            <a:r>
              <a:rPr lang="en-US" spc="-90" dirty="0">
                <a:latin typeface="Times New Roman"/>
                <a:ea typeface="Times New Roman"/>
              </a:rPr>
              <a:t> </a:t>
            </a:r>
            <a:r>
              <a:rPr lang="en-US" dirty="0">
                <a:latin typeface="Times New Roman"/>
                <a:ea typeface="Times New Roman"/>
              </a:rPr>
              <a:t>on</a:t>
            </a:r>
            <a:r>
              <a:rPr lang="en-US" spc="20" dirty="0">
                <a:latin typeface="Times New Roman"/>
                <a:ea typeface="Times New Roman"/>
              </a:rPr>
              <a:t> </a:t>
            </a:r>
            <a:r>
              <a:rPr lang="en-US" dirty="0">
                <a:latin typeface="Times New Roman"/>
                <a:ea typeface="Times New Roman"/>
              </a:rPr>
              <a:t>access</a:t>
            </a:r>
            <a:r>
              <a:rPr lang="en-US" spc="-5" dirty="0">
                <a:latin typeface="Times New Roman"/>
                <a:ea typeface="Times New Roman"/>
              </a:rPr>
              <a:t> </a:t>
            </a:r>
            <a:r>
              <a:rPr lang="en-US" dirty="0">
                <a:latin typeface="Times New Roman"/>
                <a:ea typeface="Times New Roman"/>
              </a:rPr>
              <a:t>to the</a:t>
            </a:r>
            <a:r>
              <a:rPr lang="en-US" spc="5" dirty="0">
                <a:latin typeface="Times New Roman"/>
                <a:ea typeface="Times New Roman"/>
              </a:rPr>
              <a:t> </a:t>
            </a:r>
            <a:r>
              <a:rPr lang="en-US" dirty="0">
                <a:latin typeface="Times New Roman"/>
                <a:ea typeface="Times New Roman"/>
              </a:rPr>
              <a:t>resources</a:t>
            </a:r>
            <a:r>
              <a:rPr lang="en-US" spc="-105" dirty="0">
                <a:latin typeface="Times New Roman"/>
                <a:ea typeface="Times New Roman"/>
              </a:rPr>
              <a:t> </a:t>
            </a:r>
            <a:r>
              <a:rPr lang="en-US" dirty="0">
                <a:latin typeface="Times New Roman"/>
                <a:ea typeface="Times New Roman"/>
              </a:rPr>
              <a:t>that</a:t>
            </a:r>
            <a:r>
              <a:rPr lang="en-US" spc="60" dirty="0">
                <a:latin typeface="Times New Roman"/>
                <a:ea typeface="Times New Roman"/>
              </a:rPr>
              <a:t> </a:t>
            </a:r>
            <a:r>
              <a:rPr lang="en-US" dirty="0">
                <a:latin typeface="Times New Roman"/>
                <a:ea typeface="Times New Roman"/>
              </a:rPr>
              <a:t>act as</a:t>
            </a:r>
            <a:r>
              <a:rPr lang="en-US" spc="-45" dirty="0">
                <a:latin typeface="Times New Roman"/>
                <a:ea typeface="Times New Roman"/>
              </a:rPr>
              <a:t> </a:t>
            </a:r>
            <a:r>
              <a:rPr lang="en-US" dirty="0">
                <a:latin typeface="Times New Roman"/>
                <a:ea typeface="Times New Roman"/>
              </a:rPr>
              <a:t>preconditions</a:t>
            </a:r>
            <a:r>
              <a:rPr lang="en-US" spc="55" dirty="0">
                <a:latin typeface="Times New Roman"/>
                <a:ea typeface="Times New Roman"/>
              </a:rPr>
              <a:t> </a:t>
            </a:r>
            <a:r>
              <a:rPr lang="en-US" dirty="0">
                <a:latin typeface="Times New Roman"/>
                <a:ea typeface="Times New Roman"/>
              </a:rPr>
              <a:t>for</a:t>
            </a:r>
            <a:r>
              <a:rPr lang="en-US" spc="-25" dirty="0">
                <a:latin typeface="Times New Roman"/>
                <a:ea typeface="Times New Roman"/>
              </a:rPr>
              <a:t> </a:t>
            </a:r>
            <a:r>
              <a:rPr lang="en-US" dirty="0">
                <a:latin typeface="Times New Roman"/>
                <a:ea typeface="Times New Roman"/>
              </a:rPr>
              <a:t>participation</a:t>
            </a:r>
            <a:r>
              <a:rPr lang="en-US" spc="50" dirty="0">
                <a:latin typeface="Times New Roman"/>
                <a:ea typeface="Times New Roman"/>
              </a:rPr>
              <a:t> </a:t>
            </a:r>
            <a:r>
              <a:rPr lang="en-US" dirty="0">
                <a:latin typeface="Times New Roman"/>
                <a:ea typeface="Times New Roman"/>
              </a:rPr>
              <a:t>(money,</a:t>
            </a:r>
            <a:r>
              <a:rPr lang="en-US" spc="-40" dirty="0">
                <a:latin typeface="Times New Roman"/>
                <a:ea typeface="Times New Roman"/>
              </a:rPr>
              <a:t> </a:t>
            </a:r>
            <a:r>
              <a:rPr lang="en-US" dirty="0">
                <a:latin typeface="Times New Roman"/>
                <a:ea typeface="Times New Roman"/>
              </a:rPr>
              <a:t>time,</a:t>
            </a:r>
            <a:r>
              <a:rPr lang="en-US" spc="-30" dirty="0">
                <a:latin typeface="Times New Roman"/>
                <a:ea typeface="Times New Roman"/>
              </a:rPr>
              <a:t> </a:t>
            </a:r>
            <a:r>
              <a:rPr lang="en-US" dirty="0">
                <a:latin typeface="Times New Roman"/>
                <a:ea typeface="Times New Roman"/>
              </a:rPr>
              <a:t>co</a:t>
            </a:r>
            <a:r>
              <a:rPr lang="en-US" spc="5" dirty="0">
                <a:latin typeface="Times New Roman"/>
                <a:ea typeface="Times New Roman"/>
              </a:rPr>
              <a:t>n</a:t>
            </a:r>
            <a:r>
              <a:rPr lang="en-US" dirty="0">
                <a:latin typeface="Times New Roman"/>
                <a:ea typeface="Times New Roman"/>
              </a:rPr>
              <a:t>ﬁdence,</a:t>
            </a:r>
            <a:r>
              <a:rPr lang="en-US" spc="40" dirty="0">
                <a:latin typeface="Times New Roman"/>
                <a:ea typeface="Times New Roman"/>
              </a:rPr>
              <a:t> </a:t>
            </a:r>
            <a:r>
              <a:rPr lang="en-US" dirty="0">
                <a:latin typeface="Times New Roman"/>
                <a:ea typeface="Times New Roman"/>
              </a:rPr>
              <a:t>and</a:t>
            </a:r>
            <a:r>
              <a:rPr lang="en-US" spc="45" dirty="0">
                <a:latin typeface="Times New Roman"/>
                <a:ea typeface="Times New Roman"/>
              </a:rPr>
              <a:t> </a:t>
            </a:r>
            <a:r>
              <a:rPr lang="en-US" dirty="0">
                <a:latin typeface="Times New Roman"/>
                <a:ea typeface="Times New Roman"/>
              </a:rPr>
              <a:t>education</a:t>
            </a:r>
            <a:r>
              <a:rPr lang="en-US" spc="-10" dirty="0">
                <a:latin typeface="Times New Roman"/>
                <a:ea typeface="Times New Roman"/>
              </a:rPr>
              <a:t> </a:t>
            </a:r>
            <a:r>
              <a:rPr lang="en-US" dirty="0">
                <a:latin typeface="Times New Roman"/>
                <a:ea typeface="Times New Roman"/>
              </a:rPr>
              <a:t>among</a:t>
            </a:r>
            <a:r>
              <a:rPr lang="en-US" spc="25" dirty="0">
                <a:latin typeface="Times New Roman"/>
                <a:ea typeface="Times New Roman"/>
              </a:rPr>
              <a:t> </a:t>
            </a:r>
            <a:r>
              <a:rPr lang="en-US" dirty="0">
                <a:latin typeface="Times New Roman"/>
                <a:ea typeface="Times New Roman"/>
              </a:rPr>
              <a:t>them), and</a:t>
            </a:r>
            <a:r>
              <a:rPr lang="en-US" spc="10" dirty="0">
                <a:latin typeface="Times New Roman"/>
                <a:ea typeface="Times New Roman"/>
              </a:rPr>
              <a:t> </a:t>
            </a:r>
            <a:r>
              <a:rPr lang="en-US" dirty="0">
                <a:latin typeface="Times New Roman"/>
                <a:ea typeface="Times New Roman"/>
              </a:rPr>
              <a:t>on the</a:t>
            </a:r>
            <a:r>
              <a:rPr lang="en-US" spc="-15" dirty="0">
                <a:latin typeface="Times New Roman"/>
                <a:ea typeface="Times New Roman"/>
              </a:rPr>
              <a:t> </a:t>
            </a:r>
            <a:r>
              <a:rPr lang="en-US" dirty="0">
                <a:latin typeface="Times New Roman"/>
                <a:ea typeface="Times New Roman"/>
              </a:rPr>
              <a:t>existence</a:t>
            </a:r>
            <a:r>
              <a:rPr lang="en-US" spc="-25" dirty="0">
                <a:latin typeface="Times New Roman"/>
                <a:ea typeface="Times New Roman"/>
              </a:rPr>
              <a:t> </a:t>
            </a:r>
            <a:r>
              <a:rPr lang="en-US" dirty="0">
                <a:latin typeface="Times New Roman"/>
                <a:ea typeface="Times New Roman"/>
              </a:rPr>
              <a:t>of</a:t>
            </a:r>
            <a:r>
              <a:rPr lang="en-US" spc="-100" dirty="0">
                <a:latin typeface="Times New Roman"/>
                <a:ea typeface="Times New Roman"/>
              </a:rPr>
              <a:t> </a:t>
            </a:r>
            <a:r>
              <a:rPr lang="en-US" dirty="0">
                <a:latin typeface="Times New Roman"/>
                <a:ea typeface="Times New Roman"/>
              </a:rPr>
              <a:t>concrete</a:t>
            </a:r>
            <a:r>
              <a:rPr lang="en-US" spc="-75" dirty="0">
                <a:latin typeface="Times New Roman"/>
                <a:ea typeface="Times New Roman"/>
              </a:rPr>
              <a:t> </a:t>
            </a:r>
            <a:r>
              <a:rPr lang="en-US" dirty="0">
                <a:latin typeface="Times New Roman"/>
                <a:ea typeface="Times New Roman"/>
              </a:rPr>
              <a:t>mechanisms</a:t>
            </a:r>
            <a:r>
              <a:rPr lang="en-US" spc="-30" dirty="0">
                <a:latin typeface="Times New Roman"/>
                <a:ea typeface="Times New Roman"/>
              </a:rPr>
              <a:t> </a:t>
            </a:r>
            <a:r>
              <a:rPr lang="en-US" dirty="0">
                <a:latin typeface="Times New Roman"/>
                <a:ea typeface="Times New Roman"/>
              </a:rPr>
              <a:t>for</a:t>
            </a:r>
            <a:r>
              <a:rPr lang="en-US" spc="-60" dirty="0">
                <a:latin typeface="Times New Roman"/>
                <a:ea typeface="Times New Roman"/>
              </a:rPr>
              <a:t> </a:t>
            </a:r>
            <a:r>
              <a:rPr lang="en-US" dirty="0">
                <a:latin typeface="Times New Roman"/>
                <a:ea typeface="Times New Roman"/>
              </a:rPr>
              <a:t>promoting</a:t>
            </a:r>
            <a:r>
              <a:rPr lang="en-US" spc="55" dirty="0">
                <a:latin typeface="Times New Roman"/>
                <a:ea typeface="Times New Roman"/>
              </a:rPr>
              <a:t> </a:t>
            </a:r>
            <a:r>
              <a:rPr lang="en-US" dirty="0">
                <a:latin typeface="Times New Roman"/>
                <a:ea typeface="Times New Roman"/>
              </a:rPr>
              <a:t>wome</a:t>
            </a:r>
            <a:r>
              <a:rPr lang="en-US" spc="5" dirty="0">
                <a:latin typeface="Times New Roman"/>
                <a:ea typeface="Times New Roman"/>
              </a:rPr>
              <a:t>n</a:t>
            </a:r>
            <a:r>
              <a:rPr lang="en-US" dirty="0">
                <a:latin typeface="Times New Roman"/>
                <a:ea typeface="Times New Roman"/>
              </a:rPr>
              <a:t>’s</a:t>
            </a:r>
            <a:r>
              <a:rPr lang="en-US" spc="-40" dirty="0">
                <a:latin typeface="Times New Roman"/>
                <a:ea typeface="Times New Roman"/>
              </a:rPr>
              <a:t> </a:t>
            </a:r>
            <a:r>
              <a:rPr lang="en-US" dirty="0">
                <a:latin typeface="Times New Roman"/>
                <a:ea typeface="Times New Roman"/>
              </a:rPr>
              <a:t>participation</a:t>
            </a:r>
            <a:r>
              <a:rPr lang="en-US" spc="20" dirty="0">
                <a:latin typeface="Times New Roman"/>
                <a:ea typeface="Times New Roman"/>
              </a:rPr>
              <a:t> </a:t>
            </a:r>
            <a:r>
              <a:rPr lang="en-US" spc="20" dirty="0" smtClean="0">
                <a:latin typeface="Times New Roman"/>
                <a:ea typeface="Times New Roman"/>
              </a:rPr>
              <a:t>(</a:t>
            </a:r>
            <a:r>
              <a:rPr lang="en-US" dirty="0">
                <a:solidFill>
                  <a:srgbClr val="000000"/>
                </a:solidFill>
                <a:latin typeface="Times New Roman"/>
                <a:ea typeface="Times New Roman"/>
              </a:rPr>
              <a:t>could</a:t>
            </a:r>
            <a:r>
              <a:rPr lang="en-US" spc="45" dirty="0">
                <a:solidFill>
                  <a:srgbClr val="000000"/>
                </a:solidFill>
                <a:latin typeface="Times New Roman"/>
                <a:ea typeface="Times New Roman"/>
              </a:rPr>
              <a:t> </a:t>
            </a:r>
            <a:r>
              <a:rPr lang="en-US" dirty="0">
                <a:solidFill>
                  <a:srgbClr val="000000"/>
                </a:solidFill>
                <a:latin typeface="Times New Roman"/>
                <a:ea typeface="Times New Roman"/>
              </a:rPr>
              <a:t>provide</a:t>
            </a:r>
            <a:r>
              <a:rPr lang="en-US" spc="35" dirty="0">
                <a:solidFill>
                  <a:srgbClr val="000000"/>
                </a:solidFill>
                <a:latin typeface="Times New Roman"/>
                <a:ea typeface="Times New Roman"/>
              </a:rPr>
              <a:t> </a:t>
            </a:r>
            <a:r>
              <a:rPr lang="en-US" dirty="0">
                <a:solidFill>
                  <a:srgbClr val="000000"/>
                </a:solidFill>
                <a:latin typeface="Times New Roman"/>
                <a:ea typeface="Times New Roman"/>
              </a:rPr>
              <a:t>a</a:t>
            </a:r>
            <a:r>
              <a:rPr lang="en-US" spc="55" dirty="0">
                <a:solidFill>
                  <a:srgbClr val="000000"/>
                </a:solidFill>
                <a:latin typeface="Times New Roman"/>
                <a:ea typeface="Times New Roman"/>
              </a:rPr>
              <a:t> </a:t>
            </a:r>
            <a:r>
              <a:rPr lang="en-US" dirty="0">
                <a:solidFill>
                  <a:srgbClr val="000000"/>
                </a:solidFill>
                <a:latin typeface="Times New Roman"/>
                <a:ea typeface="Times New Roman"/>
              </a:rPr>
              <a:t>platform</a:t>
            </a:r>
            <a:r>
              <a:rPr lang="en-US" spc="115" dirty="0">
                <a:solidFill>
                  <a:srgbClr val="000000"/>
                </a:solidFill>
                <a:latin typeface="Times New Roman"/>
                <a:ea typeface="Times New Roman"/>
              </a:rPr>
              <a:t> </a:t>
            </a:r>
            <a:r>
              <a:rPr lang="en-US" dirty="0">
                <a:solidFill>
                  <a:srgbClr val="000000"/>
                </a:solidFill>
                <a:latin typeface="Times New Roman"/>
                <a:ea typeface="Times New Roman"/>
              </a:rPr>
              <a:t>from</a:t>
            </a:r>
            <a:r>
              <a:rPr lang="en-US" spc="85" dirty="0">
                <a:solidFill>
                  <a:srgbClr val="000000"/>
                </a:solidFill>
                <a:latin typeface="Times New Roman"/>
                <a:ea typeface="Times New Roman"/>
              </a:rPr>
              <a:t> </a:t>
            </a:r>
            <a:r>
              <a:rPr lang="en-US" dirty="0">
                <a:solidFill>
                  <a:srgbClr val="000000"/>
                </a:solidFill>
                <a:latin typeface="Times New Roman"/>
                <a:ea typeface="Times New Roman"/>
              </a:rPr>
              <a:t>which to</a:t>
            </a:r>
            <a:r>
              <a:rPr lang="en-US" spc="80" dirty="0">
                <a:solidFill>
                  <a:srgbClr val="000000"/>
                </a:solidFill>
                <a:latin typeface="Times New Roman"/>
                <a:ea typeface="Times New Roman"/>
              </a:rPr>
              <a:t> </a:t>
            </a:r>
            <a:r>
              <a:rPr lang="en-US" dirty="0">
                <a:solidFill>
                  <a:srgbClr val="000000"/>
                </a:solidFill>
                <a:latin typeface="Times New Roman"/>
                <a:ea typeface="Times New Roman"/>
              </a:rPr>
              <a:t>work</a:t>
            </a:r>
            <a:r>
              <a:rPr lang="en-US" spc="10" dirty="0">
                <a:solidFill>
                  <a:srgbClr val="000000"/>
                </a:solidFill>
                <a:latin typeface="Times New Roman"/>
                <a:ea typeface="Times New Roman"/>
              </a:rPr>
              <a:t> </a:t>
            </a:r>
            <a:r>
              <a:rPr lang="en-US" dirty="0">
                <a:solidFill>
                  <a:srgbClr val="000000"/>
                </a:solidFill>
                <a:latin typeface="Times New Roman"/>
                <a:ea typeface="Times New Roman"/>
              </a:rPr>
              <a:t>on</a:t>
            </a:r>
            <a:r>
              <a:rPr lang="en-US" spc="100" dirty="0">
                <a:solidFill>
                  <a:srgbClr val="000000"/>
                </a:solidFill>
                <a:latin typeface="Times New Roman"/>
                <a:ea typeface="Times New Roman"/>
              </a:rPr>
              <a:t> </a:t>
            </a:r>
            <a:r>
              <a:rPr lang="en-US" dirty="0">
                <a:solidFill>
                  <a:srgbClr val="000000"/>
                </a:solidFill>
                <a:latin typeface="Times New Roman"/>
                <a:ea typeface="Times New Roman"/>
              </a:rPr>
              <a:t>such</a:t>
            </a:r>
            <a:r>
              <a:rPr lang="en-US" spc="40" dirty="0">
                <a:solidFill>
                  <a:srgbClr val="000000"/>
                </a:solidFill>
                <a:latin typeface="Times New Roman"/>
                <a:ea typeface="Times New Roman"/>
              </a:rPr>
              <a:t> </a:t>
            </a:r>
            <a:r>
              <a:rPr lang="en-US" dirty="0">
                <a:solidFill>
                  <a:srgbClr val="000000"/>
                </a:solidFill>
                <a:latin typeface="Times New Roman"/>
                <a:ea typeface="Times New Roman"/>
              </a:rPr>
              <a:t>mechanisms,</a:t>
            </a:r>
            <a:r>
              <a:rPr lang="en-US" spc="10" dirty="0">
                <a:solidFill>
                  <a:srgbClr val="000000"/>
                </a:solidFill>
                <a:latin typeface="Times New Roman"/>
                <a:ea typeface="Times New Roman"/>
              </a:rPr>
              <a:t> </a:t>
            </a:r>
            <a:r>
              <a:rPr lang="en-US" dirty="0">
                <a:solidFill>
                  <a:srgbClr val="000000"/>
                </a:solidFill>
                <a:latin typeface="Times New Roman"/>
                <a:ea typeface="Times New Roman"/>
              </a:rPr>
              <a:t>though</a:t>
            </a:r>
            <a:r>
              <a:rPr lang="en-US" spc="115" dirty="0">
                <a:solidFill>
                  <a:srgbClr val="000000"/>
                </a:solidFill>
                <a:latin typeface="Times New Roman"/>
                <a:ea typeface="Times New Roman"/>
              </a:rPr>
              <a:t> </a:t>
            </a:r>
            <a:r>
              <a:rPr lang="en-US" dirty="0">
                <a:solidFill>
                  <a:srgbClr val="000000"/>
                </a:solidFill>
                <a:latin typeface="Times New Roman"/>
                <a:ea typeface="Times New Roman"/>
              </a:rPr>
              <a:t>it</a:t>
            </a:r>
            <a:r>
              <a:rPr lang="en-US" spc="60" dirty="0">
                <a:solidFill>
                  <a:srgbClr val="000000"/>
                </a:solidFill>
                <a:latin typeface="Times New Roman"/>
                <a:ea typeface="Times New Roman"/>
              </a:rPr>
              <a:t> </a:t>
            </a:r>
            <a:r>
              <a:rPr lang="en-US" dirty="0">
                <a:solidFill>
                  <a:srgbClr val="000000"/>
                </a:solidFill>
                <a:latin typeface="Times New Roman"/>
                <a:ea typeface="Times New Roman"/>
              </a:rPr>
              <a:t>is</a:t>
            </a:r>
            <a:r>
              <a:rPr lang="en-US" spc="10" dirty="0">
                <a:solidFill>
                  <a:srgbClr val="000000"/>
                </a:solidFill>
                <a:latin typeface="Times New Roman"/>
                <a:ea typeface="Times New Roman"/>
              </a:rPr>
              <a:t> </a:t>
            </a:r>
            <a:r>
              <a:rPr lang="en-US" dirty="0">
                <a:solidFill>
                  <a:srgbClr val="000000"/>
                </a:solidFill>
                <a:latin typeface="Times New Roman"/>
                <a:ea typeface="Times New Roman"/>
              </a:rPr>
              <a:t>too</a:t>
            </a:r>
            <a:r>
              <a:rPr lang="en-US" spc="70" dirty="0">
                <a:solidFill>
                  <a:srgbClr val="000000"/>
                </a:solidFill>
                <a:latin typeface="Times New Roman"/>
                <a:ea typeface="Times New Roman"/>
              </a:rPr>
              <a:t> </a:t>
            </a:r>
            <a:r>
              <a:rPr lang="en-US" dirty="0">
                <a:solidFill>
                  <a:srgbClr val="000000"/>
                </a:solidFill>
                <a:latin typeface="Times New Roman"/>
                <a:ea typeface="Times New Roman"/>
              </a:rPr>
              <a:t>vague</a:t>
            </a:r>
            <a:r>
              <a:rPr lang="en-US" spc="-75" dirty="0">
                <a:solidFill>
                  <a:srgbClr val="000000"/>
                </a:solidFill>
                <a:latin typeface="Times New Roman"/>
                <a:ea typeface="Times New Roman"/>
              </a:rPr>
              <a:t> </a:t>
            </a:r>
            <a:r>
              <a:rPr lang="en-US" spc="-75" dirty="0" smtClean="0">
                <a:solidFill>
                  <a:srgbClr val="000000"/>
                </a:solidFill>
                <a:latin typeface="Times New Roman"/>
                <a:ea typeface="Times New Roman"/>
              </a:rPr>
              <a:t>)</a:t>
            </a:r>
            <a:endParaRPr lang="en-US" dirty="0"/>
          </a:p>
        </p:txBody>
      </p:sp>
    </p:spTree>
    <p:extLst>
      <p:ext uri="{BB962C8B-B14F-4D97-AF65-F5344CB8AC3E}">
        <p14:creationId xmlns:p14="http://schemas.microsoft.com/office/powerpoint/2010/main" val="1078266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8600"/>
            <a:ext cx="8686800" cy="5897563"/>
          </a:xfrm>
        </p:spPr>
        <p:txBody>
          <a:bodyPr/>
          <a:lstStyle/>
          <a:p>
            <a:endParaRPr lang="en-US" dirty="0" smtClean="0">
              <a:solidFill>
                <a:schemeClr val="tx1"/>
              </a:solidFill>
              <a:latin typeface="Times New Roman"/>
              <a:ea typeface="Times New Roman"/>
            </a:endParaRPr>
          </a:p>
          <a:p>
            <a:r>
              <a:rPr lang="en-US" dirty="0" smtClean="0">
                <a:solidFill>
                  <a:schemeClr val="tx1"/>
                </a:solidFill>
                <a:latin typeface="Times New Roman"/>
                <a:ea typeface="Times New Roman"/>
              </a:rPr>
              <a:t>Whether </a:t>
            </a:r>
            <a:r>
              <a:rPr lang="en-US" dirty="0">
                <a:solidFill>
                  <a:schemeClr val="tx1"/>
                </a:solidFill>
                <a:latin typeface="Times New Roman"/>
                <a:ea typeface="Times New Roman"/>
              </a:rPr>
              <a:t>or not growth contributes to gender equality depends on growth patterns. That is to say, it matters which sectors drive economic growth, and whether they are able to generate decent employment for women. It also matters what role the state takes in redistributing the gains from growth; and the various patriarchal structures that curtail women’s ability to take advantage of the gains of </a:t>
            </a:r>
            <a:r>
              <a:rPr lang="en-US" dirty="0" smtClean="0">
                <a:solidFill>
                  <a:schemeClr val="tx1"/>
                </a:solidFill>
                <a:latin typeface="Times New Roman"/>
                <a:ea typeface="Times New Roman"/>
              </a:rPr>
              <a:t>growth</a:t>
            </a:r>
          </a:p>
          <a:p>
            <a:pPr marL="0" indent="0">
              <a:buNone/>
            </a:pPr>
            <a:endParaRPr lang="en-US" dirty="0">
              <a:solidFill>
                <a:schemeClr val="tx1"/>
              </a:solidFill>
              <a:latin typeface="Times New Roman"/>
              <a:ea typeface="Times New Roman"/>
            </a:endParaRPr>
          </a:p>
          <a:p>
            <a:pPr marL="0" marR="50165" indent="0">
              <a:lnSpc>
                <a:spcPct val="108000"/>
              </a:lnSpc>
              <a:spcAft>
                <a:spcPts val="0"/>
              </a:spcAft>
              <a:buNone/>
            </a:pPr>
            <a:endParaRPr lang="en-US" dirty="0"/>
          </a:p>
        </p:txBody>
      </p:sp>
    </p:spTree>
    <p:extLst>
      <p:ext uri="{BB962C8B-B14F-4D97-AF65-F5344CB8AC3E}">
        <p14:creationId xmlns:p14="http://schemas.microsoft.com/office/powerpoint/2010/main" val="3890682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371600"/>
            <a:ext cx="7543800" cy="5105400"/>
          </a:xfrm>
        </p:spPr>
        <p:txBody>
          <a:bodyPr>
            <a:normAutofit lnSpcReduction="10000"/>
          </a:bodyPr>
          <a:lstStyle/>
          <a:p>
            <a:endParaRPr lang="en-US" sz="1800" dirty="0" smtClean="0">
              <a:latin typeface="Times New Roman"/>
              <a:ea typeface="Times New Roman"/>
            </a:endParaRPr>
          </a:p>
          <a:p>
            <a:r>
              <a:rPr lang="en-US" sz="1800" dirty="0">
                <a:solidFill>
                  <a:schemeClr val="tx1"/>
                </a:solidFill>
                <a:latin typeface="Times New Roman"/>
                <a:ea typeface="Times New Roman"/>
              </a:rPr>
              <a:t> </a:t>
            </a:r>
            <a:r>
              <a:rPr lang="en-US" sz="1800" dirty="0" smtClean="0">
                <a:solidFill>
                  <a:schemeClr val="tx1"/>
                </a:solidFill>
                <a:latin typeface="Times New Roman"/>
                <a:ea typeface="Times New Roman"/>
              </a:rPr>
              <a:t>Human  rights  </a:t>
            </a:r>
            <a:r>
              <a:rPr lang="en-US" sz="1800" dirty="0">
                <a:solidFill>
                  <a:schemeClr val="tx1"/>
                </a:solidFill>
                <a:latin typeface="Times New Roman"/>
                <a:ea typeface="Times New Roman"/>
              </a:rPr>
              <a:t>framework, strong  in  the  Agenda introductory  paragraphs  but weak in the goals, targets, and accountability </a:t>
            </a:r>
            <a:r>
              <a:rPr lang="en-US" sz="1800" dirty="0" smtClean="0">
                <a:solidFill>
                  <a:schemeClr val="tx1"/>
                </a:solidFill>
                <a:latin typeface="Times New Roman"/>
                <a:ea typeface="Times New Roman"/>
              </a:rPr>
              <a:t>mechanisms. </a:t>
            </a:r>
            <a:r>
              <a:rPr lang="en-US" sz="1800" dirty="0">
                <a:solidFill>
                  <a:schemeClr val="tx1"/>
                </a:solidFill>
                <a:latin typeface="Times New Roman"/>
                <a:ea typeface="Times New Roman"/>
              </a:rPr>
              <a:t>The implementation phase will open new struggles for interpretation over the scope of concepts, responsibilities, policies and achievements, and new terrains for contestation.</a:t>
            </a:r>
          </a:p>
          <a:p>
            <a:endParaRPr lang="en-US" sz="1800" dirty="0" smtClean="0">
              <a:solidFill>
                <a:schemeClr val="tx1"/>
              </a:solidFill>
              <a:latin typeface="Times New Roman"/>
              <a:ea typeface="Times New Roman"/>
            </a:endParaRPr>
          </a:p>
          <a:p>
            <a:r>
              <a:rPr lang="en-US" sz="1800" dirty="0" smtClean="0">
                <a:solidFill>
                  <a:schemeClr val="tx1"/>
                </a:solidFill>
                <a:latin typeface="Times New Roman"/>
                <a:ea typeface="Times New Roman"/>
              </a:rPr>
              <a:t>To </a:t>
            </a:r>
            <a:r>
              <a:rPr lang="en-US" sz="1800" dirty="0">
                <a:solidFill>
                  <a:schemeClr val="tx1"/>
                </a:solidFill>
                <a:latin typeface="Times New Roman"/>
                <a:ea typeface="Times New Roman"/>
              </a:rPr>
              <a:t>overcome and transcend this, and make the SDGs work for women, it will be necessary to bridge the ﬁssures between and among advocates of economic justice and gender justice, forging stronger and broader alliances and common agendas, including for defending the gains enshrined in Goal 5, in particular at the national level</a:t>
            </a:r>
          </a:p>
          <a:p>
            <a:endParaRPr lang="en-US" sz="1800" dirty="0" smtClean="0">
              <a:solidFill>
                <a:schemeClr val="tx1"/>
              </a:solidFill>
              <a:latin typeface="Times New Roman"/>
              <a:ea typeface="Times New Roman"/>
            </a:endParaRPr>
          </a:p>
          <a:p>
            <a:r>
              <a:rPr lang="en-US" sz="1800" dirty="0" smtClean="0">
                <a:solidFill>
                  <a:schemeClr val="tx1"/>
                </a:solidFill>
                <a:latin typeface="Times New Roman"/>
                <a:ea typeface="Times New Roman"/>
              </a:rPr>
              <a:t>These </a:t>
            </a:r>
            <a:r>
              <a:rPr lang="en-US" sz="1800" dirty="0">
                <a:solidFill>
                  <a:schemeClr val="tx1"/>
                </a:solidFill>
                <a:latin typeface="Times New Roman"/>
                <a:ea typeface="Times New Roman"/>
              </a:rPr>
              <a:t>include addressing the growing inequalities within and between states (see goal 10) and specifically between men and women (see goal 5); addressing accountability mechanisms and financing (see goal 17 and targets 10.4, 10.b, 10.c); and </a:t>
            </a:r>
            <a:r>
              <a:rPr lang="en-US" sz="1800" dirty="0" err="1">
                <a:solidFill>
                  <a:schemeClr val="tx1"/>
                </a:solidFill>
                <a:latin typeface="Times New Roman"/>
                <a:ea typeface="Times New Roman"/>
              </a:rPr>
              <a:t>recognising</a:t>
            </a:r>
            <a:r>
              <a:rPr lang="en-US" sz="1800" dirty="0">
                <a:solidFill>
                  <a:schemeClr val="tx1"/>
                </a:solidFill>
                <a:latin typeface="Times New Roman"/>
                <a:ea typeface="Times New Roman"/>
              </a:rPr>
              <a:t> the burden of women’s unpaid </a:t>
            </a:r>
            <a:r>
              <a:rPr lang="en-US" sz="1800" dirty="0" err="1">
                <a:solidFill>
                  <a:schemeClr val="tx1"/>
                </a:solidFill>
                <a:latin typeface="Times New Roman"/>
                <a:ea typeface="Times New Roman"/>
              </a:rPr>
              <a:t>labour</a:t>
            </a:r>
            <a:r>
              <a:rPr lang="en-US" sz="1800" dirty="0">
                <a:solidFill>
                  <a:schemeClr val="tx1"/>
                </a:solidFill>
                <a:latin typeface="Times New Roman"/>
                <a:ea typeface="Times New Roman"/>
              </a:rPr>
              <a:t>, in the form of reproductive and care work (see target 5.4</a:t>
            </a:r>
            <a:r>
              <a:rPr lang="en-US" sz="1800" dirty="0" smtClean="0">
                <a:solidFill>
                  <a:schemeClr val="tx1"/>
                </a:solidFill>
                <a:latin typeface="Times New Roman"/>
                <a:ea typeface="Times New Roman"/>
              </a:rPr>
              <a:t>)</a:t>
            </a:r>
            <a:endParaRPr lang="en-US" sz="1800" dirty="0">
              <a:solidFill>
                <a:schemeClr val="tx1"/>
              </a:solidFill>
              <a:latin typeface="Times New Roman"/>
              <a:ea typeface="Times New Roman"/>
            </a:endParaRPr>
          </a:p>
        </p:txBody>
      </p:sp>
      <p:sp>
        <p:nvSpPr>
          <p:cNvPr id="2" name="Title 1"/>
          <p:cNvSpPr>
            <a:spLocks noGrp="1"/>
          </p:cNvSpPr>
          <p:nvPr>
            <p:ph type="title"/>
          </p:nvPr>
        </p:nvSpPr>
        <p:spPr>
          <a:xfrm>
            <a:off x="457200" y="338328"/>
            <a:ext cx="8229600" cy="880872"/>
          </a:xfrm>
        </p:spPr>
        <p:txBody>
          <a:bodyPr>
            <a:normAutofit/>
          </a:bodyPr>
          <a:lstStyle/>
          <a:p>
            <a:r>
              <a:rPr lang="en-US" b="1" dirty="0" smtClean="0">
                <a:solidFill>
                  <a:schemeClr val="tx1"/>
                </a:solidFill>
                <a:latin typeface="Times New Roman" panose="02020603050405020304" pitchFamily="18" charset="0"/>
                <a:cs typeface="Times New Roman" panose="02020603050405020304" pitchFamily="18" charset="0"/>
              </a:rPr>
              <a:t>Conclusion</a:t>
            </a: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6404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9" y="2057400"/>
            <a:ext cx="7408333" cy="3450696"/>
          </a:xfrm>
        </p:spPr>
        <p:txBody>
          <a:bodyPr>
            <a:normAutofit/>
          </a:bodyPr>
          <a:lstStyle/>
          <a:p>
            <a:r>
              <a:rPr lang="en-US" dirty="0" smtClean="0">
                <a:solidFill>
                  <a:schemeClr val="tx1"/>
                </a:solidFill>
                <a:latin typeface="Times New Roman" panose="02020603050405020304" pitchFamily="18" charset="0"/>
                <a:cs typeface="Times New Roman" panose="02020603050405020304" pitchFamily="18" charset="0"/>
              </a:rPr>
              <a:t>Introduction of MDGs</a:t>
            </a:r>
          </a:p>
          <a:p>
            <a:r>
              <a:rPr lang="en-US" dirty="0" smtClean="0">
                <a:solidFill>
                  <a:schemeClr val="tx1"/>
                </a:solidFill>
                <a:latin typeface="Times New Roman" panose="02020603050405020304" pitchFamily="18" charset="0"/>
                <a:cs typeface="Times New Roman" panose="02020603050405020304" pitchFamily="18" charset="0"/>
              </a:rPr>
              <a:t>From </a:t>
            </a:r>
            <a:r>
              <a:rPr lang="en-US" dirty="0">
                <a:solidFill>
                  <a:schemeClr val="tx1"/>
                </a:solidFill>
                <a:latin typeface="Times New Roman" panose="02020603050405020304" pitchFamily="18" charset="0"/>
                <a:cs typeface="Times New Roman" panose="02020603050405020304" pitchFamily="18" charset="0"/>
              </a:rPr>
              <a:t>MDGs to SDGs </a:t>
            </a:r>
            <a:endParaRPr lang="en-US" dirty="0" smtClean="0">
              <a:solidFill>
                <a:schemeClr val="tx1"/>
              </a:solidFill>
              <a:latin typeface="Times New Roman" panose="02020603050405020304" pitchFamily="18" charset="0"/>
              <a:cs typeface="Times New Roman" panose="02020603050405020304" pitchFamily="18" charset="0"/>
            </a:endParaRPr>
          </a:p>
          <a:p>
            <a:r>
              <a:rPr lang="en-US" dirty="0" smtClean="0">
                <a:solidFill>
                  <a:schemeClr val="tx1"/>
                </a:solidFill>
                <a:latin typeface="Times New Roman" panose="02020603050405020304" pitchFamily="18" charset="0"/>
                <a:cs typeface="Times New Roman" panose="02020603050405020304" pitchFamily="18" charset="0"/>
              </a:rPr>
              <a:t>Sustainable </a:t>
            </a:r>
            <a:r>
              <a:rPr lang="en-US" dirty="0">
                <a:solidFill>
                  <a:schemeClr val="tx1"/>
                </a:solidFill>
                <a:latin typeface="Times New Roman" panose="02020603050405020304" pitchFamily="18" charset="0"/>
                <a:cs typeface="Times New Roman" panose="02020603050405020304" pitchFamily="18" charset="0"/>
              </a:rPr>
              <a:t>Development Goals 2016-2030 </a:t>
            </a:r>
            <a:endParaRPr lang="en-US" dirty="0" smtClean="0">
              <a:solidFill>
                <a:schemeClr val="tx1"/>
              </a:solidFill>
              <a:latin typeface="Times New Roman" panose="02020603050405020304" pitchFamily="18" charset="0"/>
              <a:cs typeface="Times New Roman" panose="02020603050405020304" pitchFamily="18" charset="0"/>
            </a:endParaRPr>
          </a:p>
          <a:p>
            <a:r>
              <a:rPr lang="en-US" dirty="0" smtClean="0">
                <a:solidFill>
                  <a:schemeClr val="tx1"/>
                </a:solidFill>
                <a:latin typeface="Times New Roman" panose="02020603050405020304" pitchFamily="18" charset="0"/>
                <a:cs typeface="Times New Roman" panose="02020603050405020304" pitchFamily="18" charset="0"/>
              </a:rPr>
              <a:t>Key </a:t>
            </a:r>
            <a:r>
              <a:rPr lang="en-US" dirty="0">
                <a:solidFill>
                  <a:schemeClr val="tx1"/>
                </a:solidFill>
                <a:latin typeface="Times New Roman" panose="02020603050405020304" pitchFamily="18" charset="0"/>
                <a:cs typeface="Times New Roman" panose="02020603050405020304" pitchFamily="18" charset="0"/>
              </a:rPr>
              <a:t>features of the SDGs </a:t>
            </a:r>
            <a:endParaRPr lang="en-US" dirty="0" smtClean="0">
              <a:solidFill>
                <a:schemeClr val="tx1"/>
              </a:solidFill>
              <a:latin typeface="Times New Roman" panose="02020603050405020304" pitchFamily="18" charset="0"/>
              <a:cs typeface="Times New Roman" panose="02020603050405020304" pitchFamily="18" charset="0"/>
            </a:endParaRPr>
          </a:p>
          <a:p>
            <a:r>
              <a:rPr lang="en-US" dirty="0" smtClean="0">
                <a:solidFill>
                  <a:schemeClr val="tx1"/>
                </a:solidFill>
                <a:latin typeface="Times New Roman" panose="02020603050405020304" pitchFamily="18" charset="0"/>
                <a:cs typeface="Times New Roman" panose="02020603050405020304" pitchFamily="18" charset="0"/>
              </a:rPr>
              <a:t>Critique on SDGs</a:t>
            </a:r>
          </a:p>
          <a:p>
            <a:r>
              <a:rPr lang="en-US" dirty="0" smtClean="0">
                <a:solidFill>
                  <a:schemeClr val="tx1"/>
                </a:solidFill>
                <a:latin typeface="Times New Roman" panose="02020603050405020304" pitchFamily="18" charset="0"/>
                <a:cs typeface="Times New Roman" panose="02020603050405020304" pitchFamily="18" charset="0"/>
              </a:rPr>
              <a:t>Conclusion</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r>
              <a:rPr lang="en-US" b="1" dirty="0" smtClean="0">
                <a:solidFill>
                  <a:schemeClr val="tx1"/>
                </a:solidFill>
                <a:latin typeface="Times New Roman" panose="02020603050405020304" pitchFamily="18" charset="0"/>
                <a:cs typeface="Times New Roman" panose="02020603050405020304" pitchFamily="18" charset="0"/>
              </a:rPr>
              <a:t>Presentation Outline</a:t>
            </a: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2720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47800"/>
            <a:ext cx="7696200" cy="4419600"/>
          </a:xfrm>
        </p:spPr>
        <p:txBody>
          <a:bodyPr>
            <a:normAutofit fontScale="85000" lnSpcReduction="20000"/>
          </a:bodyPr>
          <a:lstStyle/>
          <a:p>
            <a:endParaRPr lang="en-US" dirty="0" smtClean="0">
              <a:latin typeface="Times New Roman" panose="02020603050405020304" pitchFamily="18" charset="0"/>
              <a:cs typeface="Times New Roman" panose="02020603050405020304" pitchFamily="18" charset="0"/>
            </a:endParaRPr>
          </a:p>
          <a:p>
            <a:pPr lvl="0">
              <a:buClr>
                <a:srgbClr val="31B6FD"/>
              </a:buClr>
            </a:pPr>
            <a:r>
              <a:rPr lang="en-US" dirty="0" smtClean="0">
                <a:solidFill>
                  <a:schemeClr val="tx1"/>
                </a:solidFill>
                <a:latin typeface="Times New Roman" panose="02020603050405020304" pitchFamily="18" charset="0"/>
                <a:cs typeface="Times New Roman" panose="02020603050405020304" pitchFamily="18" charset="0"/>
              </a:rPr>
              <a:t>In </a:t>
            </a:r>
            <a:r>
              <a:rPr lang="en-US" dirty="0">
                <a:solidFill>
                  <a:schemeClr val="tx1"/>
                </a:solidFill>
                <a:latin typeface="Times New Roman" panose="02020603050405020304" pitchFamily="18" charset="0"/>
                <a:cs typeface="Times New Roman" panose="02020603050405020304" pitchFamily="18" charset="0"/>
              </a:rPr>
              <a:t>the United Nations Millennium Summit in 2000, 147 countries adopted </a:t>
            </a:r>
            <a:r>
              <a:rPr lang="en-US" dirty="0" smtClean="0">
                <a:solidFill>
                  <a:schemeClr val="tx1"/>
                </a:solidFill>
                <a:latin typeface="Times New Roman" panose="02020603050405020304" pitchFamily="18" charset="0"/>
                <a:cs typeface="Times New Roman" panose="02020603050405020304" pitchFamily="18" charset="0"/>
              </a:rPr>
              <a:t>MDGs, </a:t>
            </a:r>
            <a:r>
              <a:rPr lang="en-US" sz="2200" dirty="0" smtClean="0">
                <a:solidFill>
                  <a:prstClr val="black"/>
                </a:solidFill>
                <a:latin typeface="Times New Roman" panose="02020603050405020304" pitchFamily="18" charset="0"/>
                <a:cs typeface="Times New Roman" panose="02020603050405020304" pitchFamily="18" charset="0"/>
              </a:rPr>
              <a:t>Which </a:t>
            </a:r>
            <a:r>
              <a:rPr lang="en-US" sz="2200" dirty="0">
                <a:solidFill>
                  <a:prstClr val="black"/>
                </a:solidFill>
                <a:latin typeface="Times New Roman" panose="02020603050405020304" pitchFamily="18" charset="0"/>
                <a:cs typeface="Times New Roman" panose="02020603050405020304" pitchFamily="18" charset="0"/>
              </a:rPr>
              <a:t>are a set of numerical and time-bound targets to measure achievements in human and social development </a:t>
            </a:r>
            <a:r>
              <a:rPr lang="en-US" sz="2200" dirty="0" smtClean="0">
                <a:solidFill>
                  <a:prstClr val="black"/>
                </a:solidFill>
                <a:latin typeface="Times New Roman" panose="02020603050405020304" pitchFamily="18" charset="0"/>
                <a:cs typeface="Times New Roman" panose="02020603050405020304" pitchFamily="18" charset="0"/>
              </a:rPr>
              <a:t>by the end of  2015. </a:t>
            </a:r>
            <a:endParaRPr lang="en-US" sz="2200" dirty="0">
              <a:solidFill>
                <a:prstClr val="black"/>
              </a:solidFill>
              <a:latin typeface="Times New Roman" panose="02020603050405020304" pitchFamily="18" charset="0"/>
              <a:cs typeface="Times New Roman" panose="02020603050405020304" pitchFamily="18" charset="0"/>
            </a:endParaRPr>
          </a:p>
          <a:p>
            <a:pPr marL="0" indent="0">
              <a:buNone/>
            </a:pPr>
            <a:r>
              <a:rPr lang="en-US" sz="2800" b="1" dirty="0" smtClean="0">
                <a:solidFill>
                  <a:schemeClr val="tx1"/>
                </a:solidFill>
                <a:latin typeface="Times New Roman" panose="02020603050405020304" pitchFamily="18" charset="0"/>
                <a:cs typeface="Times New Roman" panose="02020603050405020304" pitchFamily="18" charset="0"/>
              </a:rPr>
              <a:t>Goals</a:t>
            </a:r>
            <a:endParaRPr lang="en-US" sz="2800" b="1" dirty="0">
              <a:solidFill>
                <a:schemeClr val="tx1"/>
              </a:solidFill>
              <a:latin typeface="Times New Roman" panose="02020603050405020304" pitchFamily="18" charset="0"/>
              <a:cs typeface="Times New Roman" panose="02020603050405020304" pitchFamily="18" charset="0"/>
            </a:endParaRPr>
          </a:p>
          <a:p>
            <a:r>
              <a:rPr lang="en-US" dirty="0">
                <a:solidFill>
                  <a:schemeClr val="tx1"/>
                </a:solidFill>
                <a:latin typeface="Times New Roman" panose="02020603050405020304" pitchFamily="18" charset="0"/>
                <a:cs typeface="Times New Roman" panose="02020603050405020304" pitchFamily="18" charset="0"/>
              </a:rPr>
              <a:t>Eradicate extreme poverty and hunger </a:t>
            </a:r>
            <a:endParaRPr lang="en-US" dirty="0" smtClean="0">
              <a:solidFill>
                <a:schemeClr val="tx1"/>
              </a:solidFill>
              <a:latin typeface="Times New Roman" panose="02020603050405020304" pitchFamily="18" charset="0"/>
              <a:cs typeface="Times New Roman" panose="02020603050405020304" pitchFamily="18" charset="0"/>
            </a:endParaRPr>
          </a:p>
          <a:p>
            <a:r>
              <a:rPr lang="en-US" dirty="0" smtClean="0">
                <a:solidFill>
                  <a:schemeClr val="tx1"/>
                </a:solidFill>
                <a:latin typeface="Times New Roman" panose="02020603050405020304" pitchFamily="18" charset="0"/>
                <a:cs typeface="Times New Roman" panose="02020603050405020304" pitchFamily="18" charset="0"/>
              </a:rPr>
              <a:t>Achieve </a:t>
            </a:r>
            <a:r>
              <a:rPr lang="en-US" dirty="0">
                <a:solidFill>
                  <a:schemeClr val="tx1"/>
                </a:solidFill>
                <a:latin typeface="Times New Roman" panose="02020603050405020304" pitchFamily="18" charset="0"/>
                <a:cs typeface="Times New Roman" panose="02020603050405020304" pitchFamily="18" charset="0"/>
              </a:rPr>
              <a:t>universal primary education </a:t>
            </a:r>
          </a:p>
          <a:p>
            <a:r>
              <a:rPr lang="en-US" dirty="0">
                <a:solidFill>
                  <a:schemeClr val="tx1"/>
                </a:solidFill>
                <a:latin typeface="Times New Roman" panose="02020603050405020304" pitchFamily="18" charset="0"/>
                <a:cs typeface="Times New Roman" panose="02020603050405020304" pitchFamily="18" charset="0"/>
              </a:rPr>
              <a:t>Promote gender equality and empower women</a:t>
            </a:r>
          </a:p>
          <a:p>
            <a:r>
              <a:rPr lang="en-US" dirty="0">
                <a:solidFill>
                  <a:schemeClr val="tx1"/>
                </a:solidFill>
                <a:latin typeface="Times New Roman" panose="02020603050405020304" pitchFamily="18" charset="0"/>
                <a:cs typeface="Times New Roman" panose="02020603050405020304" pitchFamily="18" charset="0"/>
              </a:rPr>
              <a:t>Ensure environmental sustainability</a:t>
            </a:r>
          </a:p>
          <a:p>
            <a:r>
              <a:rPr lang="en-US" dirty="0">
                <a:solidFill>
                  <a:schemeClr val="tx1"/>
                </a:solidFill>
                <a:latin typeface="Times New Roman" panose="02020603050405020304" pitchFamily="18" charset="0"/>
                <a:cs typeface="Times New Roman" panose="02020603050405020304" pitchFamily="18" charset="0"/>
              </a:rPr>
              <a:t>Reduce child mortality </a:t>
            </a:r>
            <a:endParaRPr lang="en-US" dirty="0" smtClean="0">
              <a:solidFill>
                <a:schemeClr val="tx1"/>
              </a:solidFill>
              <a:latin typeface="Times New Roman" panose="02020603050405020304" pitchFamily="18" charset="0"/>
              <a:cs typeface="Times New Roman" panose="02020603050405020304" pitchFamily="18" charset="0"/>
            </a:endParaRPr>
          </a:p>
          <a:p>
            <a:r>
              <a:rPr lang="en-US" dirty="0" smtClean="0">
                <a:solidFill>
                  <a:schemeClr val="tx1"/>
                </a:solidFill>
                <a:latin typeface="Times New Roman" panose="02020603050405020304" pitchFamily="18" charset="0"/>
                <a:cs typeface="Times New Roman" panose="02020603050405020304" pitchFamily="18" charset="0"/>
              </a:rPr>
              <a:t>Improve </a:t>
            </a:r>
            <a:r>
              <a:rPr lang="en-US" dirty="0">
                <a:solidFill>
                  <a:schemeClr val="tx1"/>
                </a:solidFill>
                <a:latin typeface="Times New Roman" panose="02020603050405020304" pitchFamily="18" charset="0"/>
                <a:cs typeface="Times New Roman" panose="02020603050405020304" pitchFamily="18" charset="0"/>
              </a:rPr>
              <a:t>maternal </a:t>
            </a:r>
            <a:r>
              <a:rPr lang="en-US" dirty="0" smtClean="0">
                <a:solidFill>
                  <a:schemeClr val="tx1"/>
                </a:solidFill>
                <a:latin typeface="Times New Roman" panose="02020603050405020304" pitchFamily="18" charset="0"/>
                <a:cs typeface="Times New Roman" panose="02020603050405020304" pitchFamily="18" charset="0"/>
              </a:rPr>
              <a:t>health</a:t>
            </a:r>
          </a:p>
          <a:p>
            <a:r>
              <a:rPr lang="en-US" dirty="0" smtClean="0">
                <a:solidFill>
                  <a:schemeClr val="tx1"/>
                </a:solidFill>
                <a:latin typeface="Times New Roman" panose="02020603050405020304" pitchFamily="18" charset="0"/>
                <a:cs typeface="Times New Roman" panose="02020603050405020304" pitchFamily="18" charset="0"/>
              </a:rPr>
              <a:t>Prevent </a:t>
            </a:r>
            <a:r>
              <a:rPr lang="en-US" dirty="0">
                <a:solidFill>
                  <a:schemeClr val="tx1"/>
                </a:solidFill>
                <a:latin typeface="Times New Roman" panose="02020603050405020304" pitchFamily="18" charset="0"/>
                <a:cs typeface="Times New Roman" panose="02020603050405020304" pitchFamily="18" charset="0"/>
              </a:rPr>
              <a:t>the spread of HIV/ AIDS, malaria and other diseases </a:t>
            </a:r>
          </a:p>
          <a:p>
            <a:r>
              <a:rPr lang="en-US" dirty="0">
                <a:solidFill>
                  <a:schemeClr val="tx1"/>
                </a:solidFill>
                <a:latin typeface="Times New Roman" panose="02020603050405020304" pitchFamily="18" charset="0"/>
                <a:cs typeface="Times New Roman" panose="02020603050405020304" pitchFamily="18" charset="0"/>
              </a:rPr>
              <a:t>Develop a global partnership for development </a:t>
            </a:r>
          </a:p>
          <a:p>
            <a:endParaRPr lang="en-US" dirty="0" smtClean="0">
              <a:solidFill>
                <a:schemeClr val="tx1"/>
              </a:solidFill>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lstStyle/>
          <a:p>
            <a:r>
              <a:rPr lang="en-US" b="1" dirty="0" smtClean="0">
                <a:solidFill>
                  <a:schemeClr val="tx1"/>
                </a:solidFill>
                <a:latin typeface="Times New Roman" panose="02020603050405020304" pitchFamily="18" charset="0"/>
                <a:cs typeface="Times New Roman" panose="02020603050405020304" pitchFamily="18" charset="0"/>
              </a:rPr>
              <a:t>MDGs</a:t>
            </a: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797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8153400" cy="5029200"/>
          </a:xfrm>
        </p:spPr>
        <p:txBody>
          <a:bodyPr>
            <a:normAutofit/>
          </a:bodyPr>
          <a:lstStyle/>
          <a:p>
            <a:pPr lvl="0">
              <a:lnSpc>
                <a:spcPct val="120000"/>
              </a:lnSpc>
            </a:pPr>
            <a:r>
              <a:rPr lang="en-US" sz="1900" dirty="0">
                <a:solidFill>
                  <a:schemeClr val="tx1"/>
                </a:solidFill>
                <a:latin typeface="Times New Roman" panose="02020603050405020304" pitchFamily="18" charset="0"/>
                <a:ea typeface="Times New Roman"/>
                <a:cs typeface="Times New Roman" panose="02020603050405020304" pitchFamily="18" charset="0"/>
              </a:rPr>
              <a:t>Perceived by many developing countries primarily as a “top-down” </a:t>
            </a:r>
            <a:r>
              <a:rPr lang="en-US" sz="1900" dirty="0" smtClean="0">
                <a:solidFill>
                  <a:schemeClr val="tx1"/>
                </a:solidFill>
                <a:latin typeface="Times New Roman" panose="02020603050405020304" pitchFamily="18" charset="0"/>
                <a:ea typeface="Times New Roman"/>
                <a:cs typeface="Times New Roman" panose="02020603050405020304" pitchFamily="18" charset="0"/>
              </a:rPr>
              <a:t>initiative</a:t>
            </a:r>
          </a:p>
          <a:p>
            <a:pPr lvl="0">
              <a:lnSpc>
                <a:spcPct val="120000"/>
              </a:lnSpc>
            </a:pPr>
            <a:r>
              <a:rPr lang="en-US" sz="1900" dirty="0" smtClean="0">
                <a:solidFill>
                  <a:schemeClr val="tx1"/>
                </a:solidFill>
                <a:latin typeface="Times New Roman" panose="02020603050405020304" pitchFamily="18" charset="0"/>
                <a:cs typeface="Times New Roman" panose="02020603050405020304" pitchFamily="18" charset="0"/>
              </a:rPr>
              <a:t>It was </a:t>
            </a:r>
            <a:r>
              <a:rPr lang="en-US" sz="1900" dirty="0">
                <a:solidFill>
                  <a:schemeClr val="tx1"/>
                </a:solidFill>
                <a:latin typeface="Times New Roman" panose="02020603050405020304" pitchFamily="18" charset="0"/>
                <a:cs typeface="Times New Roman" panose="02020603050405020304" pitchFamily="18" charset="0"/>
              </a:rPr>
              <a:t>developed by a small group of experts and was not member state </a:t>
            </a:r>
            <a:r>
              <a:rPr lang="en-US" sz="1900" dirty="0" smtClean="0">
                <a:solidFill>
                  <a:schemeClr val="tx1"/>
                </a:solidFill>
                <a:latin typeface="Times New Roman" panose="02020603050405020304" pitchFamily="18" charset="0"/>
                <a:cs typeface="Times New Roman" panose="02020603050405020304" pitchFamily="18" charset="0"/>
              </a:rPr>
              <a:t>driven </a:t>
            </a:r>
          </a:p>
          <a:p>
            <a:pPr lvl="0">
              <a:lnSpc>
                <a:spcPct val="120000"/>
              </a:lnSpc>
            </a:pPr>
            <a:r>
              <a:rPr lang="en-US" sz="1900" dirty="0" smtClean="0">
                <a:solidFill>
                  <a:schemeClr val="tx1"/>
                </a:solidFill>
                <a:latin typeface="Times New Roman" panose="02020603050405020304" pitchFamily="18" charset="0"/>
                <a:cs typeface="Times New Roman" panose="02020603050405020304" pitchFamily="18" charset="0"/>
              </a:rPr>
              <a:t>It is </a:t>
            </a:r>
            <a:r>
              <a:rPr lang="en-US" sz="1900" dirty="0">
                <a:solidFill>
                  <a:schemeClr val="tx1"/>
                </a:solidFill>
                <a:latin typeface="Times New Roman" panose="02020603050405020304" pitchFamily="18" charset="0"/>
                <a:cs typeface="Times New Roman" panose="02020603050405020304" pitchFamily="18" charset="0"/>
              </a:rPr>
              <a:t>too aid focused/donor driven, mostly targeting developing </a:t>
            </a:r>
            <a:r>
              <a:rPr lang="en-US" sz="1900" dirty="0" smtClean="0">
                <a:solidFill>
                  <a:schemeClr val="tx1"/>
                </a:solidFill>
                <a:latin typeface="Times New Roman" panose="02020603050405020304" pitchFamily="18" charset="0"/>
                <a:cs typeface="Times New Roman" panose="02020603050405020304" pitchFamily="18" charset="0"/>
              </a:rPr>
              <a:t>countries</a:t>
            </a:r>
          </a:p>
          <a:p>
            <a:pPr lvl="0">
              <a:lnSpc>
                <a:spcPct val="120000"/>
              </a:lnSpc>
            </a:pPr>
            <a:r>
              <a:rPr lang="en-US" sz="1900" dirty="0" smtClean="0">
                <a:solidFill>
                  <a:schemeClr val="tx1"/>
                </a:solidFill>
                <a:latin typeface="Times New Roman" panose="02020603050405020304" pitchFamily="18" charset="0"/>
                <a:cs typeface="Times New Roman" panose="02020603050405020304" pitchFamily="18" charset="0"/>
              </a:rPr>
              <a:t>Narrow concept of development (meeting basic needs, poverty alleviation)</a:t>
            </a:r>
          </a:p>
          <a:p>
            <a:pPr lvl="0">
              <a:lnSpc>
                <a:spcPct val="130000"/>
              </a:lnSpc>
              <a:buClr>
                <a:srgbClr val="31B6FD"/>
              </a:buClr>
            </a:pPr>
            <a:r>
              <a:rPr lang="en-US" sz="1900" dirty="0" smtClean="0">
                <a:solidFill>
                  <a:schemeClr val="tx1"/>
                </a:solidFill>
                <a:latin typeface="Times New Roman" panose="02020603050405020304" pitchFamily="18" charset="0"/>
                <a:cs typeface="Times New Roman" panose="02020603050405020304" pitchFamily="18" charset="0"/>
              </a:rPr>
              <a:t>It overlooked </a:t>
            </a:r>
            <a:r>
              <a:rPr lang="en-US" sz="1900" dirty="0">
                <a:solidFill>
                  <a:schemeClr val="tx1"/>
                </a:solidFill>
                <a:latin typeface="Times New Roman" panose="02020603050405020304" pitchFamily="18" charset="0"/>
                <a:cs typeface="Times New Roman" panose="02020603050405020304" pitchFamily="18" charset="0"/>
              </a:rPr>
              <a:t>the issue of </a:t>
            </a:r>
            <a:r>
              <a:rPr lang="en-US" sz="1900" dirty="0" smtClean="0">
                <a:solidFill>
                  <a:schemeClr val="tx1"/>
                </a:solidFill>
                <a:latin typeface="Times New Roman" panose="02020603050405020304" pitchFamily="18" charset="0"/>
                <a:cs typeface="Times New Roman" panose="02020603050405020304" pitchFamily="18" charset="0"/>
              </a:rPr>
              <a:t>inequality (</a:t>
            </a:r>
            <a:r>
              <a:rPr lang="en-GB" altLang="en-US" sz="1600" dirty="0" smtClean="0">
                <a:solidFill>
                  <a:prstClr val="black"/>
                </a:solidFill>
                <a:latin typeface="Times New Roman" panose="02020603050405020304" pitchFamily="18" charset="0"/>
                <a:ea typeface="Times New Roman"/>
                <a:cs typeface="Times New Roman" panose="02020603050405020304" pitchFamily="18" charset="0"/>
              </a:rPr>
              <a:t>specific </a:t>
            </a:r>
            <a:r>
              <a:rPr lang="en-GB" altLang="en-US" sz="1600" dirty="0">
                <a:solidFill>
                  <a:prstClr val="black"/>
                </a:solidFill>
                <a:latin typeface="Times New Roman" panose="02020603050405020304" pitchFamily="18" charset="0"/>
                <a:ea typeface="Times New Roman"/>
                <a:cs typeface="Times New Roman" panose="02020603050405020304" pitchFamily="18" charset="0"/>
              </a:rPr>
              <a:t>population </a:t>
            </a:r>
            <a:r>
              <a:rPr lang="en-GB" altLang="en-US" sz="1600" dirty="0" smtClean="0">
                <a:solidFill>
                  <a:prstClr val="black"/>
                </a:solidFill>
                <a:latin typeface="Times New Roman" panose="02020603050405020304" pitchFamily="18" charset="0"/>
                <a:ea typeface="Times New Roman"/>
                <a:cs typeface="Times New Roman" panose="02020603050405020304" pitchFamily="18" charset="0"/>
              </a:rPr>
              <a:t>groups)</a:t>
            </a:r>
            <a:endParaRPr lang="en-GB" altLang="en-US" sz="1600" dirty="0">
              <a:solidFill>
                <a:prstClr val="black"/>
              </a:solidFill>
              <a:latin typeface="Times New Roman" panose="02020603050405020304" pitchFamily="18" charset="0"/>
              <a:ea typeface="Times New Roman"/>
              <a:cs typeface="Times New Roman" panose="02020603050405020304" pitchFamily="18" charset="0"/>
            </a:endParaRPr>
          </a:p>
          <a:p>
            <a:pPr>
              <a:lnSpc>
                <a:spcPct val="120000"/>
              </a:lnSpc>
            </a:pPr>
            <a:r>
              <a:rPr lang="en-US" sz="1900" dirty="0" smtClean="0">
                <a:solidFill>
                  <a:schemeClr val="tx1"/>
                </a:solidFill>
                <a:latin typeface="Times New Roman" panose="02020603050405020304" pitchFamily="18" charset="0"/>
                <a:cs typeface="Times New Roman" panose="02020603050405020304" pitchFamily="18" charset="0"/>
              </a:rPr>
              <a:t>Not  </a:t>
            </a:r>
            <a:r>
              <a:rPr lang="en-US" sz="1900" dirty="0">
                <a:solidFill>
                  <a:schemeClr val="tx1"/>
                </a:solidFill>
                <a:latin typeface="Times New Roman" panose="02020603050405020304" pitchFamily="18" charset="0"/>
                <a:cs typeface="Times New Roman" panose="02020603050405020304" pitchFamily="18" charset="0"/>
              </a:rPr>
              <a:t>aligned with </a:t>
            </a:r>
            <a:r>
              <a:rPr lang="en-US" sz="1900" dirty="0" smtClean="0">
                <a:solidFill>
                  <a:schemeClr val="tx1"/>
                </a:solidFill>
                <a:latin typeface="Times New Roman" panose="02020603050405020304" pitchFamily="18" charset="0"/>
                <a:cs typeface="Times New Roman" panose="02020603050405020304" pitchFamily="18" charset="0"/>
              </a:rPr>
              <a:t>human rights </a:t>
            </a:r>
            <a:r>
              <a:rPr lang="en-US" sz="1900" dirty="0">
                <a:solidFill>
                  <a:schemeClr val="tx1"/>
                </a:solidFill>
                <a:latin typeface="Times New Roman" panose="02020603050405020304" pitchFamily="18" charset="0"/>
                <a:cs typeface="Times New Roman" panose="02020603050405020304" pitchFamily="18" charset="0"/>
              </a:rPr>
              <a:t>principles</a:t>
            </a:r>
          </a:p>
          <a:p>
            <a:pPr lvl="0">
              <a:lnSpc>
                <a:spcPct val="120000"/>
              </a:lnSpc>
              <a:defRPr/>
            </a:pPr>
            <a:r>
              <a:rPr lang="en-US" sz="1900" dirty="0">
                <a:solidFill>
                  <a:schemeClr val="tx1"/>
                </a:solidFill>
                <a:latin typeface="Times New Roman" panose="02020603050405020304" pitchFamily="18" charset="0"/>
                <a:cs typeface="Times New Roman" panose="02020603050405020304" pitchFamily="18" charset="0"/>
              </a:rPr>
              <a:t>Failed to connect other UN- led development  conferences</a:t>
            </a:r>
          </a:p>
          <a:p>
            <a:pPr lvl="0">
              <a:lnSpc>
                <a:spcPct val="120000"/>
              </a:lnSpc>
            </a:pPr>
            <a:r>
              <a:rPr lang="en-US" sz="1900" dirty="0" smtClean="0">
                <a:solidFill>
                  <a:schemeClr val="tx1"/>
                </a:solidFill>
                <a:latin typeface="Times New Roman" panose="02020603050405020304" pitchFamily="18" charset="0"/>
                <a:ea typeface="Times New Roman"/>
                <a:cs typeface="Times New Roman" panose="02020603050405020304" pitchFamily="18" charset="0"/>
              </a:rPr>
              <a:t>Inappropriate for </a:t>
            </a:r>
            <a:r>
              <a:rPr lang="en-US" sz="1900" dirty="0">
                <a:solidFill>
                  <a:schemeClr val="tx1"/>
                </a:solidFill>
                <a:latin typeface="Times New Roman" panose="02020603050405020304" pitchFamily="18" charset="0"/>
                <a:ea typeface="Times New Roman"/>
                <a:cs typeface="Times New Roman" panose="02020603050405020304" pitchFamily="18" charset="0"/>
              </a:rPr>
              <a:t>countries at different levels of </a:t>
            </a:r>
            <a:r>
              <a:rPr lang="en-US" sz="1900" dirty="0" smtClean="0">
                <a:solidFill>
                  <a:schemeClr val="tx1"/>
                </a:solidFill>
                <a:latin typeface="Times New Roman" panose="02020603050405020304" pitchFamily="18" charset="0"/>
                <a:ea typeface="Times New Roman"/>
                <a:cs typeface="Times New Roman" panose="02020603050405020304" pitchFamily="18" charset="0"/>
              </a:rPr>
              <a:t>development(</a:t>
            </a:r>
            <a:r>
              <a:rPr lang="en-US" sz="1900" dirty="0">
                <a:solidFill>
                  <a:schemeClr val="tx1"/>
                </a:solidFill>
                <a:latin typeface="Times New Roman" panose="02020603050405020304" pitchFamily="18" charset="0"/>
                <a:ea typeface="Times New Roman"/>
                <a:cs typeface="Times New Roman" panose="02020603050405020304" pitchFamily="18" charset="0"/>
              </a:rPr>
              <a:t>with</a:t>
            </a:r>
            <a:r>
              <a:rPr lang="en-US" sz="1900" spc="-15" dirty="0">
                <a:solidFill>
                  <a:schemeClr val="tx1"/>
                </a:solidFill>
                <a:latin typeface="Times New Roman" panose="02020603050405020304" pitchFamily="18" charset="0"/>
                <a:ea typeface="Times New Roman"/>
                <a:cs typeface="Times New Roman" panose="02020603050405020304" pitchFamily="18" charset="0"/>
              </a:rPr>
              <a:t> </a:t>
            </a:r>
            <a:r>
              <a:rPr lang="en-US" sz="1900" dirty="0">
                <a:solidFill>
                  <a:schemeClr val="tx1"/>
                </a:solidFill>
                <a:latin typeface="Times New Roman" panose="02020603050405020304" pitchFamily="18" charset="0"/>
                <a:ea typeface="Times New Roman"/>
                <a:cs typeface="Times New Roman" panose="02020603050405020304" pitchFamily="18" charset="0"/>
              </a:rPr>
              <a:t>targets that</a:t>
            </a:r>
            <a:r>
              <a:rPr lang="en-US" sz="1900" spc="140" dirty="0">
                <a:solidFill>
                  <a:schemeClr val="tx1"/>
                </a:solidFill>
                <a:latin typeface="Times New Roman" panose="02020603050405020304" pitchFamily="18" charset="0"/>
                <a:ea typeface="Times New Roman"/>
                <a:cs typeface="Times New Roman" panose="02020603050405020304" pitchFamily="18" charset="0"/>
              </a:rPr>
              <a:t> </a:t>
            </a:r>
            <a:r>
              <a:rPr lang="en-US" sz="1900" dirty="0">
                <a:solidFill>
                  <a:schemeClr val="tx1"/>
                </a:solidFill>
                <a:latin typeface="Times New Roman" panose="02020603050405020304" pitchFamily="18" charset="0"/>
                <a:ea typeface="Times New Roman"/>
                <a:cs typeface="Times New Roman" panose="02020603050405020304" pitchFamily="18" charset="0"/>
              </a:rPr>
              <a:t>were</a:t>
            </a:r>
            <a:r>
              <a:rPr lang="en-US" sz="1900" spc="-30" dirty="0">
                <a:solidFill>
                  <a:schemeClr val="tx1"/>
                </a:solidFill>
                <a:latin typeface="Times New Roman" panose="02020603050405020304" pitchFamily="18" charset="0"/>
                <a:ea typeface="Times New Roman"/>
                <a:cs typeface="Times New Roman" panose="02020603050405020304" pitchFamily="18" charset="0"/>
              </a:rPr>
              <a:t> </a:t>
            </a:r>
            <a:r>
              <a:rPr lang="en-US" sz="1900" dirty="0">
                <a:solidFill>
                  <a:schemeClr val="tx1"/>
                </a:solidFill>
                <a:latin typeface="Times New Roman" panose="02020603050405020304" pitchFamily="18" charset="0"/>
                <a:ea typeface="Times New Roman"/>
                <a:cs typeface="Times New Roman" panose="02020603050405020304" pitchFamily="18" charset="0"/>
              </a:rPr>
              <a:t>under-ambitious</a:t>
            </a:r>
            <a:r>
              <a:rPr lang="en-US" sz="1900" spc="135" dirty="0">
                <a:solidFill>
                  <a:schemeClr val="tx1"/>
                </a:solidFill>
                <a:latin typeface="Times New Roman" panose="02020603050405020304" pitchFamily="18" charset="0"/>
                <a:ea typeface="Times New Roman"/>
                <a:cs typeface="Times New Roman" panose="02020603050405020304" pitchFamily="18" charset="0"/>
              </a:rPr>
              <a:t> </a:t>
            </a:r>
            <a:r>
              <a:rPr lang="en-US" sz="1900" dirty="0">
                <a:solidFill>
                  <a:schemeClr val="tx1"/>
                </a:solidFill>
                <a:latin typeface="Times New Roman" panose="02020603050405020304" pitchFamily="18" charset="0"/>
                <a:ea typeface="Times New Roman"/>
                <a:cs typeface="Times New Roman" panose="02020603050405020304" pitchFamily="18" charset="0"/>
              </a:rPr>
              <a:t>or</a:t>
            </a:r>
            <a:r>
              <a:rPr lang="en-US" sz="1900" spc="80" dirty="0">
                <a:solidFill>
                  <a:schemeClr val="tx1"/>
                </a:solidFill>
                <a:latin typeface="Times New Roman" panose="02020603050405020304" pitchFamily="18" charset="0"/>
                <a:ea typeface="Times New Roman"/>
                <a:cs typeface="Times New Roman" panose="02020603050405020304" pitchFamily="18" charset="0"/>
              </a:rPr>
              <a:t> </a:t>
            </a:r>
            <a:r>
              <a:rPr lang="en-US" sz="1900" dirty="0">
                <a:solidFill>
                  <a:schemeClr val="tx1"/>
                </a:solidFill>
                <a:latin typeface="Times New Roman" panose="02020603050405020304" pitchFamily="18" charset="0"/>
                <a:ea typeface="Times New Roman"/>
                <a:cs typeface="Times New Roman" panose="02020603050405020304" pitchFamily="18" charset="0"/>
              </a:rPr>
              <a:t>irrelevant</a:t>
            </a:r>
            <a:r>
              <a:rPr lang="en-US" sz="1900" spc="20" dirty="0">
                <a:solidFill>
                  <a:schemeClr val="tx1"/>
                </a:solidFill>
                <a:latin typeface="Times New Roman" panose="02020603050405020304" pitchFamily="18" charset="0"/>
                <a:ea typeface="Times New Roman"/>
                <a:cs typeface="Times New Roman" panose="02020603050405020304" pitchFamily="18" charset="0"/>
              </a:rPr>
              <a:t> </a:t>
            </a:r>
            <a:r>
              <a:rPr lang="en-US" sz="1900" dirty="0">
                <a:solidFill>
                  <a:schemeClr val="tx1"/>
                </a:solidFill>
                <a:latin typeface="Times New Roman" panose="02020603050405020304" pitchFamily="18" charset="0"/>
                <a:ea typeface="Times New Roman"/>
                <a:cs typeface="Times New Roman" panose="02020603050405020304" pitchFamily="18" charset="0"/>
              </a:rPr>
              <a:t>to</a:t>
            </a:r>
            <a:r>
              <a:rPr lang="en-US" sz="1900" spc="80" dirty="0">
                <a:solidFill>
                  <a:schemeClr val="tx1"/>
                </a:solidFill>
                <a:latin typeface="Times New Roman" panose="02020603050405020304" pitchFamily="18" charset="0"/>
                <a:ea typeface="Times New Roman"/>
                <a:cs typeface="Times New Roman" panose="02020603050405020304" pitchFamily="18" charset="0"/>
              </a:rPr>
              <a:t> </a:t>
            </a:r>
            <a:r>
              <a:rPr lang="en-US" sz="1900" dirty="0">
                <a:solidFill>
                  <a:schemeClr val="tx1"/>
                </a:solidFill>
                <a:latin typeface="Times New Roman" panose="02020603050405020304" pitchFamily="18" charset="0"/>
                <a:ea typeface="Times New Roman"/>
                <a:cs typeface="Times New Roman" panose="02020603050405020304" pitchFamily="18" charset="0"/>
              </a:rPr>
              <a:t>current</a:t>
            </a:r>
            <a:r>
              <a:rPr lang="en-US" sz="1900" spc="155" dirty="0">
                <a:solidFill>
                  <a:schemeClr val="tx1"/>
                </a:solidFill>
                <a:latin typeface="Times New Roman" panose="02020603050405020304" pitchFamily="18" charset="0"/>
                <a:ea typeface="Times New Roman"/>
                <a:cs typeface="Times New Roman" panose="02020603050405020304" pitchFamily="18" charset="0"/>
              </a:rPr>
              <a:t> </a:t>
            </a:r>
            <a:r>
              <a:rPr lang="en-US" sz="1900" dirty="0">
                <a:solidFill>
                  <a:schemeClr val="tx1"/>
                </a:solidFill>
                <a:latin typeface="Times New Roman" panose="02020603050405020304" pitchFamily="18" charset="0"/>
                <a:ea typeface="Times New Roman"/>
                <a:cs typeface="Times New Roman" panose="02020603050405020304" pitchFamily="18" charset="0"/>
              </a:rPr>
              <a:t>challenges,</a:t>
            </a:r>
            <a:r>
              <a:rPr lang="en-US" sz="1900" spc="70" dirty="0">
                <a:solidFill>
                  <a:schemeClr val="tx1"/>
                </a:solidFill>
                <a:latin typeface="Times New Roman" panose="02020603050405020304" pitchFamily="18" charset="0"/>
                <a:ea typeface="Times New Roman"/>
                <a:cs typeface="Times New Roman" panose="02020603050405020304" pitchFamily="18" charset="0"/>
              </a:rPr>
              <a:t> </a:t>
            </a:r>
            <a:r>
              <a:rPr lang="en-US" sz="1900" dirty="0">
                <a:solidFill>
                  <a:schemeClr val="tx1"/>
                </a:solidFill>
                <a:latin typeface="Times New Roman" panose="02020603050405020304" pitchFamily="18" charset="0"/>
                <a:ea typeface="Times New Roman"/>
                <a:cs typeface="Times New Roman" panose="02020603050405020304" pitchFamily="18" charset="0"/>
              </a:rPr>
              <a:t>such</a:t>
            </a:r>
            <a:r>
              <a:rPr lang="en-US" sz="1900" spc="40" dirty="0">
                <a:solidFill>
                  <a:schemeClr val="tx1"/>
                </a:solidFill>
                <a:latin typeface="Times New Roman" panose="02020603050405020304" pitchFamily="18" charset="0"/>
                <a:ea typeface="Times New Roman"/>
                <a:cs typeface="Times New Roman" panose="02020603050405020304" pitchFamily="18" charset="0"/>
              </a:rPr>
              <a:t> </a:t>
            </a:r>
            <a:r>
              <a:rPr lang="en-US" sz="1900" dirty="0">
                <a:solidFill>
                  <a:schemeClr val="tx1"/>
                </a:solidFill>
                <a:latin typeface="Times New Roman" panose="02020603050405020304" pitchFamily="18" charset="0"/>
                <a:ea typeface="Times New Roman"/>
                <a:cs typeface="Times New Roman" panose="02020603050405020304" pitchFamily="18" charset="0"/>
              </a:rPr>
              <a:t>as</a:t>
            </a:r>
            <a:r>
              <a:rPr lang="en-US" sz="1900" spc="20" dirty="0">
                <a:solidFill>
                  <a:schemeClr val="tx1"/>
                </a:solidFill>
                <a:latin typeface="Times New Roman" panose="02020603050405020304" pitchFamily="18" charset="0"/>
                <a:ea typeface="Times New Roman"/>
                <a:cs typeface="Times New Roman" panose="02020603050405020304" pitchFamily="18" charset="0"/>
              </a:rPr>
              <a:t> </a:t>
            </a:r>
            <a:r>
              <a:rPr lang="en-US" sz="1900" dirty="0">
                <a:solidFill>
                  <a:schemeClr val="tx1"/>
                </a:solidFill>
                <a:latin typeface="Times New Roman" panose="02020603050405020304" pitchFamily="18" charset="0"/>
                <a:ea typeface="Times New Roman"/>
                <a:cs typeface="Times New Roman" panose="02020603050405020304" pitchFamily="18" charset="0"/>
              </a:rPr>
              <a:t>universal</a:t>
            </a:r>
            <a:r>
              <a:rPr lang="en-US" sz="1900" spc="-20" dirty="0">
                <a:solidFill>
                  <a:schemeClr val="tx1"/>
                </a:solidFill>
                <a:latin typeface="Times New Roman" panose="02020603050405020304" pitchFamily="18" charset="0"/>
                <a:ea typeface="Times New Roman"/>
                <a:cs typeface="Times New Roman" panose="02020603050405020304" pitchFamily="18" charset="0"/>
              </a:rPr>
              <a:t> </a:t>
            </a:r>
            <a:r>
              <a:rPr lang="en-US" sz="1900" dirty="0">
                <a:solidFill>
                  <a:schemeClr val="tx1"/>
                </a:solidFill>
                <a:latin typeface="Times New Roman" panose="02020603050405020304" pitchFamily="18" charset="0"/>
                <a:ea typeface="Times New Roman"/>
                <a:cs typeface="Times New Roman" panose="02020603050405020304" pitchFamily="18" charset="0"/>
              </a:rPr>
              <a:t>primary education</a:t>
            </a:r>
            <a:r>
              <a:rPr lang="en-US" sz="1900" spc="20" dirty="0">
                <a:solidFill>
                  <a:schemeClr val="tx1"/>
                </a:solidFill>
                <a:latin typeface="Times New Roman" panose="02020603050405020304" pitchFamily="18" charset="0"/>
                <a:ea typeface="Times New Roman"/>
                <a:cs typeface="Times New Roman" panose="02020603050405020304" pitchFamily="18" charset="0"/>
              </a:rPr>
              <a:t> </a:t>
            </a:r>
            <a:r>
              <a:rPr lang="en-US" sz="1900" dirty="0">
                <a:solidFill>
                  <a:schemeClr val="tx1"/>
                </a:solidFill>
                <a:latin typeface="Times New Roman" panose="02020603050405020304" pitchFamily="18" charset="0"/>
                <a:ea typeface="Times New Roman"/>
                <a:cs typeface="Times New Roman" panose="02020603050405020304" pitchFamily="18" charset="0"/>
              </a:rPr>
              <a:t>in</a:t>
            </a:r>
            <a:r>
              <a:rPr lang="en-US" sz="1900" spc="40" dirty="0">
                <a:solidFill>
                  <a:schemeClr val="tx1"/>
                </a:solidFill>
                <a:latin typeface="Times New Roman" panose="02020603050405020304" pitchFamily="18" charset="0"/>
                <a:ea typeface="Times New Roman"/>
                <a:cs typeface="Times New Roman" panose="02020603050405020304" pitchFamily="18" charset="0"/>
              </a:rPr>
              <a:t> </a:t>
            </a:r>
            <a:r>
              <a:rPr lang="en-US" sz="1900" dirty="0">
                <a:solidFill>
                  <a:schemeClr val="tx1"/>
                </a:solidFill>
                <a:latin typeface="Times New Roman" panose="02020603050405020304" pitchFamily="18" charset="0"/>
                <a:ea typeface="Times New Roman"/>
                <a:cs typeface="Times New Roman" panose="02020603050405020304" pitchFamily="18" charset="0"/>
              </a:rPr>
              <a:t>countries</a:t>
            </a:r>
            <a:r>
              <a:rPr lang="en-US" sz="1900" spc="20" dirty="0">
                <a:solidFill>
                  <a:schemeClr val="tx1"/>
                </a:solidFill>
                <a:latin typeface="Times New Roman" panose="02020603050405020304" pitchFamily="18" charset="0"/>
                <a:ea typeface="Times New Roman"/>
                <a:cs typeface="Times New Roman" panose="02020603050405020304" pitchFamily="18" charset="0"/>
              </a:rPr>
              <a:t> </a:t>
            </a:r>
            <a:r>
              <a:rPr lang="en-US" sz="1900" dirty="0">
                <a:solidFill>
                  <a:schemeClr val="tx1"/>
                </a:solidFill>
                <a:latin typeface="Times New Roman" panose="02020603050405020304" pitchFamily="18" charset="0"/>
                <a:ea typeface="Times New Roman"/>
                <a:cs typeface="Times New Roman" panose="02020603050405020304" pitchFamily="18" charset="0"/>
              </a:rPr>
              <a:t>where</a:t>
            </a:r>
            <a:r>
              <a:rPr lang="en-US" sz="1900" spc="-40" dirty="0">
                <a:solidFill>
                  <a:schemeClr val="tx1"/>
                </a:solidFill>
                <a:latin typeface="Times New Roman" panose="02020603050405020304" pitchFamily="18" charset="0"/>
                <a:ea typeface="Times New Roman"/>
                <a:cs typeface="Times New Roman" panose="02020603050405020304" pitchFamily="18" charset="0"/>
              </a:rPr>
              <a:t> </a:t>
            </a:r>
            <a:r>
              <a:rPr lang="en-US" sz="1900" dirty="0">
                <a:solidFill>
                  <a:schemeClr val="tx1"/>
                </a:solidFill>
                <a:latin typeface="Times New Roman" panose="02020603050405020304" pitchFamily="18" charset="0"/>
                <a:ea typeface="Times New Roman"/>
                <a:cs typeface="Times New Roman" panose="02020603050405020304" pitchFamily="18" charset="0"/>
              </a:rPr>
              <a:t>it</a:t>
            </a:r>
            <a:r>
              <a:rPr lang="en-US" sz="1900" spc="25" dirty="0">
                <a:solidFill>
                  <a:schemeClr val="tx1"/>
                </a:solidFill>
                <a:latin typeface="Times New Roman" panose="02020603050405020304" pitchFamily="18" charset="0"/>
                <a:ea typeface="Times New Roman"/>
                <a:cs typeface="Times New Roman" panose="02020603050405020304" pitchFamily="18" charset="0"/>
              </a:rPr>
              <a:t> </a:t>
            </a:r>
            <a:r>
              <a:rPr lang="en-US" sz="1900" dirty="0">
                <a:solidFill>
                  <a:schemeClr val="tx1"/>
                </a:solidFill>
                <a:latin typeface="Times New Roman" panose="02020603050405020304" pitchFamily="18" charset="0"/>
                <a:ea typeface="Times New Roman"/>
                <a:cs typeface="Times New Roman" panose="02020603050405020304" pitchFamily="18" charset="0"/>
              </a:rPr>
              <a:t>had</a:t>
            </a:r>
            <a:r>
              <a:rPr lang="en-US" sz="1900" spc="65" dirty="0">
                <a:solidFill>
                  <a:schemeClr val="tx1"/>
                </a:solidFill>
                <a:latin typeface="Times New Roman" panose="02020603050405020304" pitchFamily="18" charset="0"/>
                <a:ea typeface="Times New Roman"/>
                <a:cs typeface="Times New Roman" panose="02020603050405020304" pitchFamily="18" charset="0"/>
              </a:rPr>
              <a:t> </a:t>
            </a:r>
            <a:r>
              <a:rPr lang="en-US" sz="1900" dirty="0">
                <a:solidFill>
                  <a:schemeClr val="tx1"/>
                </a:solidFill>
                <a:latin typeface="Times New Roman" panose="02020603050405020304" pitchFamily="18" charset="0"/>
                <a:ea typeface="Times New Roman"/>
                <a:cs typeface="Times New Roman" panose="02020603050405020304" pitchFamily="18" charset="0"/>
              </a:rPr>
              <a:t>been</a:t>
            </a:r>
            <a:r>
              <a:rPr lang="en-US" sz="1900" spc="-5" dirty="0">
                <a:solidFill>
                  <a:schemeClr val="tx1"/>
                </a:solidFill>
                <a:latin typeface="Times New Roman" panose="02020603050405020304" pitchFamily="18" charset="0"/>
                <a:ea typeface="Times New Roman"/>
                <a:cs typeface="Times New Roman" panose="02020603050405020304" pitchFamily="18" charset="0"/>
              </a:rPr>
              <a:t> </a:t>
            </a:r>
            <a:r>
              <a:rPr lang="en-US" sz="1900" dirty="0">
                <a:solidFill>
                  <a:schemeClr val="tx1"/>
                </a:solidFill>
                <a:latin typeface="Times New Roman" panose="02020603050405020304" pitchFamily="18" charset="0"/>
                <a:ea typeface="Times New Roman"/>
                <a:cs typeface="Times New Roman" panose="02020603050405020304" pitchFamily="18" charset="0"/>
              </a:rPr>
              <a:t>largely</a:t>
            </a:r>
            <a:r>
              <a:rPr lang="en-US" sz="1900" spc="5" dirty="0">
                <a:solidFill>
                  <a:schemeClr val="tx1"/>
                </a:solidFill>
                <a:latin typeface="Times New Roman" panose="02020603050405020304" pitchFamily="18" charset="0"/>
                <a:ea typeface="Times New Roman"/>
                <a:cs typeface="Times New Roman" panose="02020603050405020304" pitchFamily="18" charset="0"/>
              </a:rPr>
              <a:t> </a:t>
            </a:r>
            <a:r>
              <a:rPr lang="en-US" sz="1900" dirty="0" smtClean="0">
                <a:solidFill>
                  <a:schemeClr val="tx1"/>
                </a:solidFill>
                <a:latin typeface="Times New Roman" panose="02020603050405020304" pitchFamily="18" charset="0"/>
                <a:ea typeface="Times New Roman"/>
                <a:cs typeface="Times New Roman" panose="02020603050405020304" pitchFamily="18" charset="0"/>
              </a:rPr>
              <a:t>achieved)</a:t>
            </a:r>
            <a:endParaRPr lang="en-US" sz="1900" dirty="0">
              <a:solidFill>
                <a:schemeClr val="tx1"/>
              </a:solidFill>
              <a:latin typeface="Times New Roman" panose="02020603050405020304" pitchFamily="18" charset="0"/>
              <a:ea typeface="Times New Roman"/>
              <a:cs typeface="Times New Roman" panose="02020603050405020304" pitchFamily="18" charset="0"/>
            </a:endParaRPr>
          </a:p>
          <a:p>
            <a:pPr lvl="0">
              <a:lnSpc>
                <a:spcPct val="120000"/>
              </a:lnSpc>
            </a:pPr>
            <a:r>
              <a:rPr lang="en-US" sz="1900" dirty="0" smtClean="0">
                <a:solidFill>
                  <a:schemeClr val="tx1"/>
                </a:solidFill>
                <a:latin typeface="Times New Roman" panose="02020603050405020304" pitchFamily="18" charset="0"/>
                <a:ea typeface="Times New Roman"/>
                <a:cs typeface="Times New Roman" panose="02020603050405020304" pitchFamily="18" charset="0"/>
              </a:rPr>
              <a:t>Little </a:t>
            </a:r>
            <a:r>
              <a:rPr lang="en-US" sz="1900" dirty="0">
                <a:solidFill>
                  <a:schemeClr val="tx1"/>
                </a:solidFill>
                <a:latin typeface="Times New Roman" panose="02020603050405020304" pitchFamily="18" charset="0"/>
                <a:ea typeface="Times New Roman"/>
                <a:cs typeface="Times New Roman" panose="02020603050405020304" pitchFamily="18" charset="0"/>
              </a:rPr>
              <a:t>or no consideration given to their implications or feasibility at the regional or country level</a:t>
            </a:r>
          </a:p>
          <a:p>
            <a:endParaRPr lang="en-US" dirty="0"/>
          </a:p>
        </p:txBody>
      </p:sp>
      <p:sp>
        <p:nvSpPr>
          <p:cNvPr id="2" name="Title 1"/>
          <p:cNvSpPr>
            <a:spLocks noGrp="1"/>
          </p:cNvSpPr>
          <p:nvPr>
            <p:ph type="title"/>
          </p:nvPr>
        </p:nvSpPr>
        <p:spPr/>
        <p:txBody>
          <a:bodyPr/>
          <a:lstStyle/>
          <a:p>
            <a:r>
              <a:rPr lang="en-US" b="1" dirty="0" smtClean="0">
                <a:solidFill>
                  <a:schemeClr val="tx1"/>
                </a:solidFill>
                <a:latin typeface="Times New Roman" panose="02020603050405020304" pitchFamily="18" charset="0"/>
                <a:cs typeface="Times New Roman" panose="02020603050405020304" pitchFamily="18" charset="0"/>
              </a:rPr>
              <a:t>Criticism </a:t>
            </a: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0093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685800" y="1447800"/>
            <a:ext cx="7772400" cy="4495800"/>
          </a:xfrm>
        </p:spPr>
        <p:txBody>
          <a:bodyPr>
            <a:normAutofit fontScale="92500" lnSpcReduction="20000"/>
          </a:bodyPr>
          <a:lstStyle/>
          <a:p>
            <a:pPr>
              <a:lnSpc>
                <a:spcPct val="130000"/>
              </a:lnSpc>
            </a:pPr>
            <a:r>
              <a:rPr lang="en-GB" altLang="en-US" sz="1900" dirty="0" smtClean="0">
                <a:solidFill>
                  <a:schemeClr val="tx1"/>
                </a:solidFill>
                <a:latin typeface="Times New Roman" panose="02020603050405020304" pitchFamily="18" charset="0"/>
                <a:ea typeface="Times New Roman"/>
                <a:cs typeface="Times New Roman" panose="02020603050405020304" pitchFamily="18" charset="0"/>
              </a:rPr>
              <a:t>The </a:t>
            </a:r>
            <a:r>
              <a:rPr lang="en-GB" altLang="en-US" sz="1900" dirty="0">
                <a:solidFill>
                  <a:schemeClr val="tx1"/>
                </a:solidFill>
                <a:latin typeface="Times New Roman" panose="02020603050405020304" pitchFamily="18" charset="0"/>
                <a:ea typeface="Times New Roman"/>
                <a:cs typeface="Times New Roman" panose="02020603050405020304" pitchFamily="18" charset="0"/>
              </a:rPr>
              <a:t>targets under Goal 8 are not numerical and do not set any specific deadlines</a:t>
            </a:r>
          </a:p>
          <a:p>
            <a:pPr>
              <a:lnSpc>
                <a:spcPct val="130000"/>
              </a:lnSpc>
            </a:pPr>
            <a:r>
              <a:rPr lang="en-US" sz="1900" dirty="0">
                <a:solidFill>
                  <a:schemeClr val="tx1"/>
                </a:solidFill>
                <a:latin typeface="Times New Roman" panose="02020603050405020304" pitchFamily="18" charset="0"/>
                <a:ea typeface="Times New Roman"/>
                <a:cs typeface="Times New Roman" panose="02020603050405020304" pitchFamily="18" charset="0"/>
              </a:rPr>
              <a:t>For overly technocratic implementation, based on an assumption that resources and technology are the answer to poverty</a:t>
            </a:r>
          </a:p>
          <a:p>
            <a:pPr>
              <a:lnSpc>
                <a:spcPct val="130000"/>
              </a:lnSpc>
            </a:pPr>
            <a:r>
              <a:rPr lang="en-US" sz="1900" dirty="0" smtClean="0">
                <a:solidFill>
                  <a:schemeClr val="tx1"/>
                </a:solidFill>
                <a:latin typeface="Times New Roman" panose="02020603050405020304" pitchFamily="18" charset="0"/>
                <a:ea typeface="Times New Roman"/>
                <a:cs typeface="Times New Roman" panose="02020603050405020304" pitchFamily="18" charset="0"/>
              </a:rPr>
              <a:t>Simplistic vision </a:t>
            </a:r>
            <a:r>
              <a:rPr lang="en-US" sz="1900" dirty="0">
                <a:solidFill>
                  <a:schemeClr val="tx1"/>
                </a:solidFill>
                <a:latin typeface="Times New Roman" panose="02020603050405020304" pitchFamily="18" charset="0"/>
                <a:ea typeface="Times New Roman"/>
                <a:cs typeface="Times New Roman" panose="02020603050405020304" pitchFamily="18" charset="0"/>
              </a:rPr>
              <a:t>of meeting  basic needs for all without recognizing the root causes of poverty embedded in power relations and exacerbated by current economic models of neoliberal globalization that priorities corporate proﬁt over human rights</a:t>
            </a:r>
          </a:p>
          <a:p>
            <a:pPr>
              <a:lnSpc>
                <a:spcPct val="130000"/>
              </a:lnSpc>
            </a:pPr>
            <a:r>
              <a:rPr lang="en-US" sz="1900" dirty="0">
                <a:solidFill>
                  <a:schemeClr val="tx1"/>
                </a:solidFill>
                <a:latin typeface="Times New Roman" panose="02020603050405020304" pitchFamily="18" charset="0"/>
                <a:ea typeface="Times New Roman"/>
                <a:cs typeface="Times New Roman" panose="02020603050405020304" pitchFamily="18" charset="0"/>
              </a:rPr>
              <a:t>MDGs had numerous effects on shaping development discourse that </a:t>
            </a:r>
            <a:r>
              <a:rPr lang="en-US" sz="1900" dirty="0" err="1">
                <a:solidFill>
                  <a:schemeClr val="tx1"/>
                </a:solidFill>
                <a:latin typeface="Times New Roman" panose="02020603050405020304" pitchFamily="18" charset="0"/>
                <a:ea typeface="Times New Roman"/>
                <a:cs typeface="Times New Roman" panose="02020603050405020304" pitchFamily="18" charset="0"/>
              </a:rPr>
              <a:t>favoured</a:t>
            </a:r>
            <a:r>
              <a:rPr lang="en-US" sz="1900" dirty="0">
                <a:solidFill>
                  <a:schemeClr val="tx1"/>
                </a:solidFill>
                <a:latin typeface="Times New Roman" panose="02020603050405020304" pitchFamily="18" charset="0"/>
                <a:ea typeface="Times New Roman"/>
                <a:cs typeface="Times New Roman" panose="02020603050405020304" pitchFamily="18" charset="0"/>
              </a:rPr>
              <a:t> target-driven strategies, and in most cases undermined human rights and capabilities approaches that emphasized empowerment of people and addressing the root causes of poverty and unequal development </a:t>
            </a:r>
          </a:p>
          <a:p>
            <a:pPr>
              <a:lnSpc>
                <a:spcPct val="130000"/>
              </a:lnSpc>
            </a:pPr>
            <a:r>
              <a:rPr lang="en-US" sz="1900" dirty="0" smtClean="0">
                <a:solidFill>
                  <a:schemeClr val="tx1"/>
                </a:solidFill>
                <a:latin typeface="Times New Roman" panose="02020603050405020304" pitchFamily="18" charset="0"/>
                <a:ea typeface="Times New Roman"/>
                <a:cs typeface="Times New Roman" panose="02020603050405020304" pitchFamily="18" charset="0"/>
              </a:rPr>
              <a:t>Silent on </a:t>
            </a:r>
            <a:r>
              <a:rPr lang="en-US" sz="1900" dirty="0">
                <a:solidFill>
                  <a:schemeClr val="tx1"/>
                </a:solidFill>
                <a:latin typeface="Times New Roman" panose="02020603050405020304" pitchFamily="18" charset="0"/>
                <a:ea typeface="Times New Roman"/>
                <a:cs typeface="Times New Roman" panose="02020603050405020304" pitchFamily="18" charset="0"/>
              </a:rPr>
              <a:t>the need to reform institutions</a:t>
            </a:r>
          </a:p>
          <a:p>
            <a:pPr marL="76200" marR="51435">
              <a:lnSpc>
                <a:spcPct val="110000"/>
              </a:lnSpc>
              <a:spcBef>
                <a:spcPts val="0"/>
              </a:spcBef>
              <a:spcAft>
                <a:spcPts val="0"/>
              </a:spcAft>
            </a:pPr>
            <a:endParaRPr lang="en-US" sz="2000" dirty="0">
              <a:solidFill>
                <a:srgbClr val="000000"/>
              </a:solidFill>
              <a:latin typeface="Times New Roman" panose="02020603050405020304" pitchFamily="18" charset="0"/>
              <a:ea typeface="Times New Roman"/>
              <a:cs typeface="Times New Roman" panose="02020603050405020304" pitchFamily="18" charset="0"/>
            </a:endParaRPr>
          </a:p>
          <a:p>
            <a:pPr marL="76200" marR="51435" algn="just">
              <a:lnSpc>
                <a:spcPct val="110000"/>
              </a:lnSpc>
              <a:spcBef>
                <a:spcPts val="0"/>
              </a:spcBef>
              <a:spcAft>
                <a:spcPts val="0"/>
              </a:spcAft>
            </a:pPr>
            <a:endParaRPr lang="en-US" sz="2000" dirty="0" smtClean="0">
              <a:solidFill>
                <a:srgbClr val="000000"/>
              </a:solidFill>
              <a:latin typeface="Times New Roman"/>
              <a:ea typeface="Times New Roman"/>
            </a:endParaRPr>
          </a:p>
          <a:p>
            <a:pPr>
              <a:lnSpc>
                <a:spcPct val="80000"/>
              </a:lnSpc>
            </a:pPr>
            <a:endParaRPr lang="en-GB" altLang="en-US" sz="2000" dirty="0" smtClean="0"/>
          </a:p>
          <a:p>
            <a:pPr eaLnBrk="1" hangingPunct="1">
              <a:lnSpc>
                <a:spcPct val="80000"/>
              </a:lnSpc>
            </a:pPr>
            <a:endParaRPr lang="en-US" altLang="en-US" sz="2000" dirty="0" smtClean="0"/>
          </a:p>
        </p:txBody>
      </p:sp>
      <p:sp>
        <p:nvSpPr>
          <p:cNvPr id="4098" name="Rectangle 2"/>
          <p:cNvSpPr>
            <a:spLocks noGrp="1" noChangeArrowheads="1"/>
          </p:cNvSpPr>
          <p:nvPr>
            <p:ph type="title"/>
          </p:nvPr>
        </p:nvSpPr>
        <p:spPr>
          <a:xfrm>
            <a:off x="457200" y="338328"/>
            <a:ext cx="8229600" cy="957072"/>
          </a:xfrm>
        </p:spPr>
        <p:txBody>
          <a:bodyPr/>
          <a:lstStyle/>
          <a:p>
            <a:pPr eaLnBrk="1" hangingPunct="1"/>
            <a:r>
              <a:rPr lang="en-US" altLang="en-US" sz="4000" dirty="0" smtClean="0">
                <a:solidFill>
                  <a:schemeClr val="tx1"/>
                </a:solidFill>
                <a:latin typeface="Times New Roman" panose="02020603050405020304" pitchFamily="18" charset="0"/>
                <a:cs typeface="Times New Roman" panose="02020603050405020304" pitchFamily="18" charset="0"/>
              </a:rPr>
              <a:t>Cont..</a:t>
            </a:r>
          </a:p>
        </p:txBody>
      </p:sp>
    </p:spTree>
    <p:extLst>
      <p:ext uri="{BB962C8B-B14F-4D97-AF65-F5344CB8AC3E}">
        <p14:creationId xmlns:p14="http://schemas.microsoft.com/office/powerpoint/2010/main" val="32405857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371600"/>
            <a:ext cx="7408333" cy="4495800"/>
          </a:xfrm>
        </p:spPr>
        <p:txBody>
          <a:bodyPr>
            <a:normAutofit fontScale="92500" lnSpcReduction="10000"/>
          </a:bodyPr>
          <a:lstStyle/>
          <a:p>
            <a:endParaRPr lang="en-US" dirty="0" smtClean="0">
              <a:solidFill>
                <a:schemeClr val="tx1"/>
              </a:solidFill>
              <a:latin typeface="Times New Roman"/>
              <a:ea typeface="Times New Roman"/>
            </a:endParaRPr>
          </a:p>
          <a:p>
            <a:r>
              <a:rPr lang="en-US" dirty="0" smtClean="0">
                <a:solidFill>
                  <a:schemeClr val="tx1"/>
                </a:solidFill>
                <a:latin typeface="Times New Roman"/>
                <a:ea typeface="Times New Roman"/>
              </a:rPr>
              <a:t>MDGs</a:t>
            </a:r>
            <a:r>
              <a:rPr lang="en-US" spc="-100" dirty="0" smtClean="0">
                <a:solidFill>
                  <a:schemeClr val="tx1"/>
                </a:solidFill>
                <a:latin typeface="Times New Roman"/>
                <a:ea typeface="Times New Roman"/>
              </a:rPr>
              <a:t> </a:t>
            </a:r>
            <a:r>
              <a:rPr lang="en-US" dirty="0" smtClean="0">
                <a:solidFill>
                  <a:schemeClr val="tx1"/>
                </a:solidFill>
                <a:latin typeface="Times New Roman"/>
                <a:ea typeface="Times New Roman"/>
              </a:rPr>
              <a:t>served</a:t>
            </a:r>
            <a:r>
              <a:rPr lang="en-US" spc="-20" dirty="0" smtClean="0">
                <a:solidFill>
                  <a:schemeClr val="tx1"/>
                </a:solidFill>
                <a:latin typeface="Times New Roman"/>
                <a:ea typeface="Times New Roman"/>
              </a:rPr>
              <a:t> </a:t>
            </a:r>
            <a:r>
              <a:rPr lang="en-US" dirty="0">
                <a:solidFill>
                  <a:schemeClr val="tx1"/>
                </a:solidFill>
                <a:latin typeface="Times New Roman"/>
                <a:ea typeface="Times New Roman"/>
              </a:rPr>
              <a:t>to</a:t>
            </a:r>
            <a:r>
              <a:rPr lang="en-US" spc="-10" dirty="0">
                <a:solidFill>
                  <a:schemeClr val="tx1"/>
                </a:solidFill>
                <a:latin typeface="Times New Roman"/>
                <a:ea typeface="Times New Roman"/>
              </a:rPr>
              <a:t> </a:t>
            </a:r>
            <a:r>
              <a:rPr lang="en-US" dirty="0" smtClean="0">
                <a:solidFill>
                  <a:schemeClr val="tx1"/>
                </a:solidFill>
                <a:latin typeface="Times New Roman"/>
                <a:ea typeface="Times New Roman"/>
              </a:rPr>
              <a:t>undermine</a:t>
            </a:r>
            <a:r>
              <a:rPr lang="en-US" spc="-20" dirty="0" smtClean="0">
                <a:solidFill>
                  <a:schemeClr val="tx1"/>
                </a:solidFill>
                <a:latin typeface="Times New Roman"/>
                <a:ea typeface="Times New Roman"/>
              </a:rPr>
              <a:t> </a:t>
            </a:r>
            <a:r>
              <a:rPr lang="en-US" dirty="0">
                <a:solidFill>
                  <a:schemeClr val="tx1"/>
                </a:solidFill>
                <a:latin typeface="Times New Roman"/>
                <a:ea typeface="Times New Roman"/>
              </a:rPr>
              <a:t>local</a:t>
            </a:r>
            <a:r>
              <a:rPr lang="en-US" spc="-50" dirty="0">
                <a:solidFill>
                  <a:schemeClr val="tx1"/>
                </a:solidFill>
                <a:latin typeface="Times New Roman"/>
                <a:ea typeface="Times New Roman"/>
              </a:rPr>
              <a:t> </a:t>
            </a:r>
            <a:r>
              <a:rPr lang="en-US" dirty="0">
                <a:solidFill>
                  <a:schemeClr val="tx1"/>
                </a:solidFill>
                <a:latin typeface="Times New Roman"/>
                <a:ea typeface="Times New Roman"/>
              </a:rPr>
              <a:t>agendas</a:t>
            </a:r>
            <a:r>
              <a:rPr lang="en-US" spc="40" dirty="0">
                <a:solidFill>
                  <a:schemeClr val="tx1"/>
                </a:solidFill>
                <a:latin typeface="Times New Roman"/>
                <a:ea typeface="Times New Roman"/>
              </a:rPr>
              <a:t> </a:t>
            </a:r>
            <a:r>
              <a:rPr lang="en-US" dirty="0">
                <a:solidFill>
                  <a:schemeClr val="tx1"/>
                </a:solidFill>
                <a:latin typeface="Times New Roman"/>
                <a:ea typeface="Times New Roman"/>
              </a:rPr>
              <a:t>and</a:t>
            </a:r>
            <a:r>
              <a:rPr lang="en-US" spc="10" dirty="0">
                <a:solidFill>
                  <a:schemeClr val="tx1"/>
                </a:solidFill>
                <a:latin typeface="Times New Roman"/>
                <a:ea typeface="Times New Roman"/>
              </a:rPr>
              <a:t> </a:t>
            </a:r>
            <a:r>
              <a:rPr lang="en-US" dirty="0">
                <a:solidFill>
                  <a:schemeClr val="tx1"/>
                </a:solidFill>
                <a:latin typeface="Times New Roman"/>
                <a:ea typeface="Times New Roman"/>
              </a:rPr>
              <a:t>political</a:t>
            </a:r>
            <a:r>
              <a:rPr lang="en-US" spc="-30" dirty="0">
                <a:solidFill>
                  <a:schemeClr val="tx1"/>
                </a:solidFill>
                <a:latin typeface="Times New Roman"/>
                <a:ea typeface="Times New Roman"/>
              </a:rPr>
              <a:t> </a:t>
            </a:r>
            <a:r>
              <a:rPr lang="en-US" dirty="0" smtClean="0">
                <a:solidFill>
                  <a:schemeClr val="tx1"/>
                </a:solidFill>
                <a:latin typeface="Times New Roman"/>
                <a:ea typeface="Times New Roman"/>
              </a:rPr>
              <a:t>dynamics</a:t>
            </a:r>
          </a:p>
          <a:p>
            <a:r>
              <a:rPr lang="en-US" dirty="0">
                <a:solidFill>
                  <a:schemeClr val="tx1"/>
                </a:solidFill>
                <a:latin typeface="Times New Roman"/>
                <a:ea typeface="Times New Roman"/>
              </a:rPr>
              <a:t>Misdirected, and did not challenge the neoliberal economic model that was intensifying inequalities, and ignored the key issues of systemic reforms in the global economy.</a:t>
            </a:r>
          </a:p>
          <a:p>
            <a:r>
              <a:rPr lang="en-US" dirty="0" smtClean="0">
                <a:solidFill>
                  <a:schemeClr val="tx1"/>
                </a:solidFill>
                <a:latin typeface="Times New Roman"/>
                <a:ea typeface="Times New Roman"/>
              </a:rPr>
              <a:t>Extraordinarily narrow (For</a:t>
            </a:r>
            <a:r>
              <a:rPr lang="en-US" spc="30" dirty="0" smtClean="0">
                <a:solidFill>
                  <a:schemeClr val="tx1"/>
                </a:solidFill>
                <a:latin typeface="Times New Roman"/>
                <a:ea typeface="Times New Roman"/>
              </a:rPr>
              <a:t> </a:t>
            </a:r>
            <a:r>
              <a:rPr lang="en-US" dirty="0">
                <a:solidFill>
                  <a:schemeClr val="tx1"/>
                </a:solidFill>
                <a:latin typeface="Times New Roman"/>
                <a:ea typeface="Times New Roman"/>
              </a:rPr>
              <a:t>example, the</a:t>
            </a:r>
            <a:r>
              <a:rPr lang="en-US" spc="-5" dirty="0">
                <a:solidFill>
                  <a:schemeClr val="tx1"/>
                </a:solidFill>
                <a:latin typeface="Times New Roman"/>
                <a:ea typeface="Times New Roman"/>
              </a:rPr>
              <a:t> </a:t>
            </a:r>
            <a:r>
              <a:rPr lang="en-US" dirty="0">
                <a:solidFill>
                  <a:schemeClr val="tx1"/>
                </a:solidFill>
                <a:latin typeface="Times New Roman"/>
                <a:ea typeface="Times New Roman"/>
              </a:rPr>
              <a:t>entire</a:t>
            </a:r>
            <a:r>
              <a:rPr lang="en-US" spc="-5" dirty="0">
                <a:solidFill>
                  <a:schemeClr val="tx1"/>
                </a:solidFill>
                <a:latin typeface="Times New Roman"/>
                <a:ea typeface="Times New Roman"/>
              </a:rPr>
              <a:t> </a:t>
            </a:r>
            <a:r>
              <a:rPr lang="en-US" dirty="0">
                <a:solidFill>
                  <a:schemeClr val="tx1"/>
                </a:solidFill>
                <a:latin typeface="Times New Roman"/>
                <a:ea typeface="Times New Roman"/>
              </a:rPr>
              <a:t>13-point</a:t>
            </a:r>
            <a:r>
              <a:rPr lang="en-US" spc="5" dirty="0">
                <a:solidFill>
                  <a:schemeClr val="tx1"/>
                </a:solidFill>
                <a:latin typeface="Times New Roman"/>
                <a:ea typeface="Times New Roman"/>
              </a:rPr>
              <a:t> </a:t>
            </a:r>
            <a:r>
              <a:rPr lang="en-US" dirty="0">
                <a:solidFill>
                  <a:schemeClr val="tx1"/>
                </a:solidFill>
                <a:latin typeface="Times New Roman"/>
                <a:ea typeface="Times New Roman"/>
              </a:rPr>
              <a:t>agenda</a:t>
            </a:r>
            <a:r>
              <a:rPr lang="en-US" spc="-55" dirty="0">
                <a:solidFill>
                  <a:schemeClr val="tx1"/>
                </a:solidFill>
                <a:latin typeface="Times New Roman"/>
                <a:ea typeface="Times New Roman"/>
              </a:rPr>
              <a:t> </a:t>
            </a:r>
            <a:r>
              <a:rPr lang="en-US" dirty="0">
                <a:solidFill>
                  <a:schemeClr val="tx1"/>
                </a:solidFill>
                <a:latin typeface="Times New Roman"/>
                <a:ea typeface="Times New Roman"/>
              </a:rPr>
              <a:t>for</a:t>
            </a:r>
            <a:r>
              <a:rPr lang="en-US" spc="-45" dirty="0">
                <a:solidFill>
                  <a:schemeClr val="tx1"/>
                </a:solidFill>
                <a:latin typeface="Times New Roman"/>
                <a:ea typeface="Times New Roman"/>
              </a:rPr>
              <a:t> </a:t>
            </a:r>
            <a:r>
              <a:rPr lang="en-US" dirty="0">
                <a:solidFill>
                  <a:schemeClr val="tx1"/>
                </a:solidFill>
                <a:latin typeface="Times New Roman"/>
                <a:ea typeface="Times New Roman"/>
              </a:rPr>
              <a:t>action</a:t>
            </a:r>
            <a:r>
              <a:rPr lang="en-US" spc="-30" dirty="0">
                <a:solidFill>
                  <a:schemeClr val="tx1"/>
                </a:solidFill>
                <a:latin typeface="Times New Roman"/>
                <a:ea typeface="Times New Roman"/>
              </a:rPr>
              <a:t> </a:t>
            </a:r>
            <a:r>
              <a:rPr lang="en-US" dirty="0">
                <a:solidFill>
                  <a:schemeClr val="tx1"/>
                </a:solidFill>
                <a:latin typeface="Times New Roman"/>
                <a:ea typeface="Times New Roman"/>
              </a:rPr>
              <a:t>adopted</a:t>
            </a:r>
            <a:r>
              <a:rPr lang="en-US" spc="10" dirty="0">
                <a:solidFill>
                  <a:schemeClr val="tx1"/>
                </a:solidFill>
                <a:latin typeface="Times New Roman"/>
                <a:ea typeface="Times New Roman"/>
              </a:rPr>
              <a:t> </a:t>
            </a:r>
            <a:r>
              <a:rPr lang="en-US" dirty="0">
                <a:solidFill>
                  <a:schemeClr val="tx1"/>
                </a:solidFill>
                <a:latin typeface="Times New Roman"/>
                <a:ea typeface="Times New Roman"/>
              </a:rPr>
              <a:t>at</a:t>
            </a:r>
            <a:r>
              <a:rPr lang="en-US" spc="-20" dirty="0">
                <a:solidFill>
                  <a:schemeClr val="tx1"/>
                </a:solidFill>
                <a:latin typeface="Times New Roman"/>
                <a:ea typeface="Times New Roman"/>
              </a:rPr>
              <a:t> </a:t>
            </a:r>
            <a:r>
              <a:rPr lang="en-US" dirty="0">
                <a:solidFill>
                  <a:schemeClr val="tx1"/>
                </a:solidFill>
                <a:latin typeface="Times New Roman"/>
                <a:ea typeface="Times New Roman"/>
              </a:rPr>
              <a:t>Beijing</a:t>
            </a:r>
            <a:r>
              <a:rPr lang="en-US" spc="-10" dirty="0">
                <a:solidFill>
                  <a:schemeClr val="tx1"/>
                </a:solidFill>
                <a:latin typeface="Times New Roman"/>
                <a:ea typeface="Times New Roman"/>
              </a:rPr>
              <a:t> </a:t>
            </a:r>
            <a:r>
              <a:rPr lang="en-US" dirty="0">
                <a:solidFill>
                  <a:schemeClr val="tx1"/>
                </a:solidFill>
                <a:latin typeface="Times New Roman"/>
                <a:ea typeface="Times New Roman"/>
              </a:rPr>
              <a:t>was</a:t>
            </a:r>
            <a:r>
              <a:rPr lang="en-US" spc="5" dirty="0">
                <a:solidFill>
                  <a:schemeClr val="tx1"/>
                </a:solidFill>
                <a:latin typeface="Times New Roman"/>
                <a:ea typeface="Times New Roman"/>
              </a:rPr>
              <a:t> </a:t>
            </a:r>
            <a:r>
              <a:rPr lang="en-US" dirty="0">
                <a:solidFill>
                  <a:schemeClr val="tx1"/>
                </a:solidFill>
                <a:latin typeface="Times New Roman"/>
                <a:ea typeface="Times New Roman"/>
              </a:rPr>
              <a:t>reduced</a:t>
            </a:r>
            <a:r>
              <a:rPr lang="en-US" spc="-30" dirty="0">
                <a:solidFill>
                  <a:schemeClr val="tx1"/>
                </a:solidFill>
                <a:latin typeface="Times New Roman"/>
                <a:ea typeface="Times New Roman"/>
              </a:rPr>
              <a:t> </a:t>
            </a:r>
            <a:r>
              <a:rPr lang="en-US" dirty="0">
                <a:solidFill>
                  <a:schemeClr val="tx1"/>
                </a:solidFill>
                <a:latin typeface="Times New Roman"/>
                <a:ea typeface="Times New Roman"/>
              </a:rPr>
              <a:t>to</a:t>
            </a:r>
            <a:r>
              <a:rPr lang="en-US" spc="-5" dirty="0">
                <a:solidFill>
                  <a:schemeClr val="tx1"/>
                </a:solidFill>
                <a:latin typeface="Times New Roman"/>
                <a:ea typeface="Times New Roman"/>
              </a:rPr>
              <a:t> </a:t>
            </a:r>
            <a:r>
              <a:rPr lang="en-US" dirty="0">
                <a:solidFill>
                  <a:schemeClr val="tx1"/>
                </a:solidFill>
                <a:latin typeface="Times New Roman"/>
                <a:ea typeface="Times New Roman"/>
              </a:rPr>
              <a:t>MDG</a:t>
            </a:r>
            <a:r>
              <a:rPr lang="en-US" spc="-60" dirty="0">
                <a:solidFill>
                  <a:schemeClr val="tx1"/>
                </a:solidFill>
                <a:latin typeface="Times New Roman"/>
                <a:ea typeface="Times New Roman"/>
              </a:rPr>
              <a:t> </a:t>
            </a:r>
            <a:r>
              <a:rPr lang="en-US" dirty="0">
                <a:solidFill>
                  <a:schemeClr val="tx1"/>
                </a:solidFill>
                <a:latin typeface="Times New Roman"/>
                <a:ea typeface="Times New Roman"/>
              </a:rPr>
              <a:t>Goal</a:t>
            </a:r>
            <a:r>
              <a:rPr lang="en-US" spc="-95" dirty="0">
                <a:solidFill>
                  <a:schemeClr val="tx1"/>
                </a:solidFill>
                <a:latin typeface="Times New Roman"/>
                <a:ea typeface="Times New Roman"/>
              </a:rPr>
              <a:t> </a:t>
            </a:r>
            <a:r>
              <a:rPr lang="en-US" dirty="0" smtClean="0">
                <a:solidFill>
                  <a:schemeClr val="tx1"/>
                </a:solidFill>
                <a:latin typeface="Times New Roman"/>
                <a:ea typeface="Times New Roman"/>
              </a:rPr>
              <a:t>3)</a:t>
            </a:r>
          </a:p>
          <a:p>
            <a:r>
              <a:rPr lang="en-US" dirty="0" smtClean="0">
                <a:solidFill>
                  <a:schemeClr val="tx1"/>
                </a:solidFill>
                <a:latin typeface="Times New Roman"/>
                <a:ea typeface="Times New Roman"/>
              </a:rPr>
              <a:t>Most</a:t>
            </a:r>
            <a:r>
              <a:rPr lang="en-US" spc="150" dirty="0" smtClean="0">
                <a:solidFill>
                  <a:schemeClr val="tx1"/>
                </a:solidFill>
                <a:latin typeface="Times New Roman"/>
                <a:ea typeface="Times New Roman"/>
              </a:rPr>
              <a:t> </a:t>
            </a:r>
            <a:r>
              <a:rPr lang="en-US" dirty="0" smtClean="0">
                <a:solidFill>
                  <a:schemeClr val="tx1"/>
                </a:solidFill>
                <a:latin typeface="Times New Roman"/>
                <a:ea typeface="Times New Roman"/>
              </a:rPr>
              <a:t>pressing</a:t>
            </a:r>
            <a:r>
              <a:rPr lang="en-US" spc="55" dirty="0" smtClean="0">
                <a:solidFill>
                  <a:schemeClr val="tx1"/>
                </a:solidFill>
                <a:latin typeface="Times New Roman"/>
                <a:ea typeface="Times New Roman"/>
              </a:rPr>
              <a:t> </a:t>
            </a:r>
            <a:r>
              <a:rPr lang="en-US" dirty="0">
                <a:solidFill>
                  <a:schemeClr val="tx1"/>
                </a:solidFill>
                <a:latin typeface="Times New Roman"/>
                <a:ea typeface="Times New Roman"/>
              </a:rPr>
              <a:t>contemporary</a:t>
            </a:r>
            <a:r>
              <a:rPr lang="en-US" spc="190" dirty="0">
                <a:solidFill>
                  <a:schemeClr val="tx1"/>
                </a:solidFill>
                <a:latin typeface="Times New Roman"/>
                <a:ea typeface="Times New Roman"/>
              </a:rPr>
              <a:t> </a:t>
            </a:r>
            <a:r>
              <a:rPr lang="en-US" dirty="0">
                <a:solidFill>
                  <a:schemeClr val="tx1"/>
                </a:solidFill>
                <a:latin typeface="Times New Roman"/>
                <a:ea typeface="Times New Roman"/>
              </a:rPr>
              <a:t>challenges</a:t>
            </a:r>
            <a:r>
              <a:rPr lang="en-US" spc="-55" dirty="0">
                <a:solidFill>
                  <a:schemeClr val="tx1"/>
                </a:solidFill>
                <a:latin typeface="Times New Roman"/>
                <a:ea typeface="Times New Roman"/>
              </a:rPr>
              <a:t> </a:t>
            </a:r>
            <a:r>
              <a:rPr lang="en-US" dirty="0">
                <a:solidFill>
                  <a:schemeClr val="tx1"/>
                </a:solidFill>
                <a:latin typeface="Times New Roman"/>
                <a:ea typeface="Times New Roman"/>
              </a:rPr>
              <a:t>were</a:t>
            </a:r>
            <a:r>
              <a:rPr lang="en-US" spc="40" dirty="0">
                <a:solidFill>
                  <a:schemeClr val="tx1"/>
                </a:solidFill>
                <a:latin typeface="Times New Roman"/>
                <a:ea typeface="Times New Roman"/>
              </a:rPr>
              <a:t> </a:t>
            </a:r>
            <a:r>
              <a:rPr lang="en-US" dirty="0">
                <a:solidFill>
                  <a:schemeClr val="tx1"/>
                </a:solidFill>
                <a:latin typeface="Times New Roman"/>
                <a:ea typeface="Times New Roman"/>
              </a:rPr>
              <a:t>left</a:t>
            </a:r>
            <a:r>
              <a:rPr lang="en-US" spc="35" dirty="0">
                <a:solidFill>
                  <a:schemeClr val="tx1"/>
                </a:solidFill>
                <a:latin typeface="Times New Roman"/>
                <a:ea typeface="Times New Roman"/>
              </a:rPr>
              <a:t> </a:t>
            </a:r>
            <a:r>
              <a:rPr lang="en-US" dirty="0">
                <a:solidFill>
                  <a:schemeClr val="tx1"/>
                </a:solidFill>
                <a:latin typeface="Times New Roman"/>
                <a:ea typeface="Times New Roman"/>
              </a:rPr>
              <a:t>out:</a:t>
            </a:r>
            <a:r>
              <a:rPr lang="en-US" spc="115" dirty="0">
                <a:solidFill>
                  <a:schemeClr val="tx1"/>
                </a:solidFill>
                <a:latin typeface="Times New Roman"/>
                <a:ea typeface="Times New Roman"/>
              </a:rPr>
              <a:t> </a:t>
            </a:r>
            <a:r>
              <a:rPr lang="en-US" dirty="0">
                <a:solidFill>
                  <a:schemeClr val="tx1"/>
                </a:solidFill>
                <a:latin typeface="Times New Roman"/>
                <a:ea typeface="Times New Roman"/>
              </a:rPr>
              <a:t>inequality,</a:t>
            </a:r>
            <a:r>
              <a:rPr lang="en-US" spc="35" dirty="0">
                <a:solidFill>
                  <a:schemeClr val="tx1"/>
                </a:solidFill>
                <a:latin typeface="Times New Roman"/>
                <a:ea typeface="Times New Roman"/>
              </a:rPr>
              <a:t> </a:t>
            </a:r>
            <a:r>
              <a:rPr lang="en-US" dirty="0">
                <a:solidFill>
                  <a:schemeClr val="tx1"/>
                </a:solidFill>
                <a:latin typeface="Times New Roman"/>
                <a:ea typeface="Times New Roman"/>
              </a:rPr>
              <a:t>unemployment and</a:t>
            </a:r>
            <a:r>
              <a:rPr lang="en-US" spc="50" dirty="0">
                <a:solidFill>
                  <a:schemeClr val="tx1"/>
                </a:solidFill>
                <a:latin typeface="Times New Roman"/>
                <a:ea typeface="Times New Roman"/>
              </a:rPr>
              <a:t> </a:t>
            </a:r>
            <a:r>
              <a:rPr lang="en-US" dirty="0">
                <a:solidFill>
                  <a:schemeClr val="tx1"/>
                </a:solidFill>
                <a:latin typeface="Times New Roman"/>
                <a:ea typeface="Times New Roman"/>
              </a:rPr>
              <a:t>stagnant</a:t>
            </a:r>
            <a:r>
              <a:rPr lang="en-US" spc="35" dirty="0">
                <a:solidFill>
                  <a:schemeClr val="tx1"/>
                </a:solidFill>
                <a:latin typeface="Times New Roman"/>
                <a:ea typeface="Times New Roman"/>
              </a:rPr>
              <a:t> </a:t>
            </a:r>
            <a:r>
              <a:rPr lang="en-US" dirty="0">
                <a:solidFill>
                  <a:schemeClr val="tx1"/>
                </a:solidFill>
                <a:latin typeface="Times New Roman"/>
                <a:ea typeface="Times New Roman"/>
              </a:rPr>
              <a:t>wages,</a:t>
            </a:r>
            <a:r>
              <a:rPr lang="en-US" spc="20" dirty="0">
                <a:solidFill>
                  <a:schemeClr val="tx1"/>
                </a:solidFill>
                <a:latin typeface="Times New Roman"/>
                <a:ea typeface="Times New Roman"/>
              </a:rPr>
              <a:t> </a:t>
            </a:r>
            <a:r>
              <a:rPr lang="en-US" dirty="0">
                <a:solidFill>
                  <a:schemeClr val="tx1"/>
                </a:solidFill>
                <a:latin typeface="Times New Roman"/>
                <a:ea typeface="Times New Roman"/>
              </a:rPr>
              <a:t>climate</a:t>
            </a:r>
            <a:r>
              <a:rPr lang="en-US" spc="-65" dirty="0">
                <a:solidFill>
                  <a:schemeClr val="tx1"/>
                </a:solidFill>
                <a:latin typeface="Times New Roman"/>
                <a:ea typeface="Times New Roman"/>
              </a:rPr>
              <a:t> </a:t>
            </a:r>
            <a:r>
              <a:rPr lang="en-US" dirty="0">
                <a:solidFill>
                  <a:schemeClr val="tx1"/>
                </a:solidFill>
                <a:latin typeface="Times New Roman"/>
                <a:ea typeface="Times New Roman"/>
              </a:rPr>
              <a:t>change,</a:t>
            </a:r>
            <a:r>
              <a:rPr lang="en-US" spc="-100" dirty="0">
                <a:solidFill>
                  <a:schemeClr val="tx1"/>
                </a:solidFill>
                <a:latin typeface="Times New Roman"/>
                <a:ea typeface="Times New Roman"/>
              </a:rPr>
              <a:t> </a:t>
            </a:r>
            <a:r>
              <a:rPr lang="en-US" dirty="0">
                <a:solidFill>
                  <a:schemeClr val="tx1"/>
                </a:solidFill>
                <a:latin typeface="Times New Roman"/>
                <a:ea typeface="Times New Roman"/>
              </a:rPr>
              <a:t>ﬁnancial</a:t>
            </a:r>
            <a:r>
              <a:rPr lang="en-US" spc="-65" dirty="0">
                <a:solidFill>
                  <a:schemeClr val="tx1"/>
                </a:solidFill>
                <a:latin typeface="Times New Roman"/>
                <a:ea typeface="Times New Roman"/>
              </a:rPr>
              <a:t> </a:t>
            </a:r>
            <a:r>
              <a:rPr lang="en-US" dirty="0">
                <a:solidFill>
                  <a:schemeClr val="tx1"/>
                </a:solidFill>
                <a:latin typeface="Times New Roman"/>
                <a:ea typeface="Times New Roman"/>
              </a:rPr>
              <a:t>market</a:t>
            </a:r>
            <a:r>
              <a:rPr lang="en-US" spc="30" dirty="0">
                <a:solidFill>
                  <a:schemeClr val="tx1"/>
                </a:solidFill>
                <a:latin typeface="Times New Roman"/>
                <a:ea typeface="Times New Roman"/>
              </a:rPr>
              <a:t> </a:t>
            </a:r>
            <a:r>
              <a:rPr lang="en-US" dirty="0">
                <a:solidFill>
                  <a:schemeClr val="tx1"/>
                </a:solidFill>
                <a:latin typeface="Times New Roman"/>
                <a:ea typeface="Times New Roman"/>
              </a:rPr>
              <a:t>volatility,</a:t>
            </a:r>
            <a:r>
              <a:rPr lang="en-US" spc="10" dirty="0">
                <a:solidFill>
                  <a:schemeClr val="tx1"/>
                </a:solidFill>
                <a:latin typeface="Times New Roman"/>
                <a:ea typeface="Times New Roman"/>
              </a:rPr>
              <a:t> </a:t>
            </a:r>
            <a:r>
              <a:rPr lang="en-US" dirty="0">
                <a:solidFill>
                  <a:schemeClr val="tx1"/>
                </a:solidFill>
                <a:latin typeface="Times New Roman"/>
                <a:ea typeface="Times New Roman"/>
              </a:rPr>
              <a:t>migration,</a:t>
            </a:r>
            <a:r>
              <a:rPr lang="en-US" spc="5" dirty="0">
                <a:solidFill>
                  <a:schemeClr val="tx1"/>
                </a:solidFill>
                <a:latin typeface="Times New Roman"/>
                <a:ea typeface="Times New Roman"/>
              </a:rPr>
              <a:t> </a:t>
            </a:r>
            <a:r>
              <a:rPr lang="en-US" dirty="0">
                <a:solidFill>
                  <a:schemeClr val="tx1"/>
                </a:solidFill>
                <a:latin typeface="Times New Roman"/>
                <a:ea typeface="Times New Roman"/>
              </a:rPr>
              <a:t>the</a:t>
            </a:r>
            <a:r>
              <a:rPr lang="en-US" spc="20" dirty="0">
                <a:solidFill>
                  <a:schemeClr val="tx1"/>
                </a:solidFill>
                <a:latin typeface="Times New Roman"/>
                <a:ea typeface="Times New Roman"/>
              </a:rPr>
              <a:t> </a:t>
            </a:r>
            <a:r>
              <a:rPr lang="en-US" dirty="0">
                <a:solidFill>
                  <a:schemeClr val="tx1"/>
                </a:solidFill>
                <a:latin typeface="Times New Roman"/>
                <a:ea typeface="Times New Roman"/>
              </a:rPr>
              <a:t>ineffective- ness</a:t>
            </a:r>
            <a:r>
              <a:rPr lang="en-US" spc="5" dirty="0">
                <a:solidFill>
                  <a:schemeClr val="tx1"/>
                </a:solidFill>
                <a:latin typeface="Times New Roman"/>
                <a:ea typeface="Times New Roman"/>
              </a:rPr>
              <a:t> </a:t>
            </a:r>
            <a:r>
              <a:rPr lang="en-US" dirty="0">
                <a:solidFill>
                  <a:schemeClr val="tx1"/>
                </a:solidFill>
                <a:latin typeface="Times New Roman"/>
                <a:ea typeface="Times New Roman"/>
              </a:rPr>
              <a:t>of</a:t>
            </a:r>
            <a:r>
              <a:rPr lang="en-US" spc="-5" dirty="0">
                <a:solidFill>
                  <a:schemeClr val="tx1"/>
                </a:solidFill>
                <a:latin typeface="Times New Roman"/>
                <a:ea typeface="Times New Roman"/>
              </a:rPr>
              <a:t> </a:t>
            </a:r>
            <a:r>
              <a:rPr lang="en-US" dirty="0">
                <a:solidFill>
                  <a:schemeClr val="tx1"/>
                </a:solidFill>
                <a:latin typeface="Times New Roman"/>
                <a:ea typeface="Times New Roman"/>
              </a:rPr>
              <a:t>global</a:t>
            </a:r>
            <a:r>
              <a:rPr lang="en-US" spc="-80" dirty="0">
                <a:solidFill>
                  <a:schemeClr val="tx1"/>
                </a:solidFill>
                <a:latin typeface="Times New Roman"/>
                <a:ea typeface="Times New Roman"/>
              </a:rPr>
              <a:t> </a:t>
            </a:r>
            <a:r>
              <a:rPr lang="en-US" dirty="0">
                <a:solidFill>
                  <a:schemeClr val="tx1"/>
                </a:solidFill>
                <a:latin typeface="Times New Roman"/>
                <a:ea typeface="Times New Roman"/>
              </a:rPr>
              <a:t>institutions</a:t>
            </a:r>
            <a:r>
              <a:rPr lang="en-US" spc="115" dirty="0">
                <a:solidFill>
                  <a:schemeClr val="tx1"/>
                </a:solidFill>
                <a:latin typeface="Times New Roman"/>
                <a:ea typeface="Times New Roman"/>
              </a:rPr>
              <a:t> </a:t>
            </a:r>
            <a:r>
              <a:rPr lang="en-US" dirty="0">
                <a:solidFill>
                  <a:schemeClr val="tx1"/>
                </a:solidFill>
                <a:latin typeface="Times New Roman"/>
                <a:ea typeface="Times New Roman"/>
              </a:rPr>
              <a:t>to</a:t>
            </a:r>
            <a:r>
              <a:rPr lang="en-US" spc="80" dirty="0">
                <a:solidFill>
                  <a:schemeClr val="tx1"/>
                </a:solidFill>
                <a:latin typeface="Times New Roman"/>
                <a:ea typeface="Times New Roman"/>
              </a:rPr>
              <a:t> </a:t>
            </a:r>
            <a:r>
              <a:rPr lang="en-US" dirty="0">
                <a:solidFill>
                  <a:schemeClr val="tx1"/>
                </a:solidFill>
                <a:latin typeface="Times New Roman"/>
                <a:ea typeface="Times New Roman"/>
              </a:rPr>
              <a:t>manage</a:t>
            </a:r>
            <a:r>
              <a:rPr lang="en-US" spc="20" dirty="0">
                <a:solidFill>
                  <a:schemeClr val="tx1"/>
                </a:solidFill>
                <a:latin typeface="Times New Roman"/>
                <a:ea typeface="Times New Roman"/>
              </a:rPr>
              <a:t> </a:t>
            </a:r>
            <a:r>
              <a:rPr lang="en-US" dirty="0" smtClean="0">
                <a:solidFill>
                  <a:schemeClr val="tx1"/>
                </a:solidFill>
                <a:latin typeface="Times New Roman"/>
                <a:ea typeface="Times New Roman"/>
              </a:rPr>
              <a:t>globalization.</a:t>
            </a:r>
            <a:endParaRPr lang="en-US" dirty="0">
              <a:solidFill>
                <a:schemeClr val="tx1"/>
              </a:solidFill>
            </a:endParaRPr>
          </a:p>
        </p:txBody>
      </p:sp>
      <p:sp>
        <p:nvSpPr>
          <p:cNvPr id="3" name="Title 2"/>
          <p:cNvSpPr>
            <a:spLocks noGrp="1"/>
          </p:cNvSpPr>
          <p:nvPr>
            <p:ph type="title"/>
          </p:nvPr>
        </p:nvSpPr>
        <p:spPr>
          <a:xfrm>
            <a:off x="533400" y="381000"/>
            <a:ext cx="8229600" cy="1066800"/>
          </a:xfrm>
        </p:spPr>
        <p:txBody>
          <a:bodyPr/>
          <a:lstStyle/>
          <a:p>
            <a:r>
              <a:rPr lang="en-US" dirty="0" smtClean="0">
                <a:solidFill>
                  <a:schemeClr val="tx1"/>
                </a:solidFill>
                <a:latin typeface="Times New Roman" panose="02020603050405020304" pitchFamily="18" charset="0"/>
                <a:cs typeface="Times New Roman" panose="02020603050405020304" pitchFamily="18" charset="0"/>
              </a:rPr>
              <a:t>Feminist Critique</a:t>
            </a: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58884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914400"/>
          </a:xfrm>
        </p:spPr>
        <p:txBody>
          <a:bodyPr>
            <a:normAutofit/>
          </a:bodyPr>
          <a:lstStyle/>
          <a:p>
            <a:r>
              <a:rPr lang="en-US" sz="2800" b="1" dirty="0">
                <a:solidFill>
                  <a:schemeClr val="tx1"/>
                </a:solidFill>
                <a:latin typeface="Times New Roman" panose="02020603050405020304" pitchFamily="18" charset="0"/>
                <a:cs typeface="Times New Roman" panose="02020603050405020304" pitchFamily="18" charset="0"/>
              </a:rPr>
              <a:t>Evolution of SDGs from MDGs</a:t>
            </a:r>
          </a:p>
        </p:txBody>
      </p:sp>
      <p:pic>
        <p:nvPicPr>
          <p:cNvPr id="4" name="Picture 3"/>
          <p:cNvPicPr>
            <a:picLocks noChangeAspect="1"/>
          </p:cNvPicPr>
          <p:nvPr/>
        </p:nvPicPr>
        <p:blipFill>
          <a:blip r:embed="rId2"/>
          <a:stretch>
            <a:fillRect/>
          </a:stretch>
        </p:blipFill>
        <p:spPr>
          <a:xfrm>
            <a:off x="914400" y="990600"/>
            <a:ext cx="2990850" cy="1524000"/>
          </a:xfrm>
          <a:prstGeom prst="rect">
            <a:avLst/>
          </a:prstGeom>
        </p:spPr>
      </p:pic>
      <p:sp>
        <p:nvSpPr>
          <p:cNvPr id="5" name="Bent-Up Arrow 4"/>
          <p:cNvSpPr/>
          <p:nvPr/>
        </p:nvSpPr>
        <p:spPr>
          <a:xfrm rot="5400000">
            <a:off x="1871951" y="2406339"/>
            <a:ext cx="1130422" cy="1346947"/>
          </a:xfrm>
          <a:prstGeom prst="bentUpArrow">
            <a:avLst/>
          </a:prstGeom>
          <a:noFill/>
          <a:ln w="25400" cap="flat" cmpd="sng" algn="ctr">
            <a:solidFill>
              <a:sysClr val="windowText" lastClr="000000"/>
            </a:solidFill>
            <a:prstDash val="solid"/>
          </a:ln>
          <a:effectLst/>
        </p:spPr>
        <p:txBody>
          <a:bodyPr rtlCol="0" anchor="ctr"/>
          <a:lstStyle/>
          <a:p>
            <a:pPr algn="ctr"/>
            <a:endParaRPr lang="en-US" kern="0" smtClean="0">
              <a:solidFill>
                <a:prstClr val="white"/>
              </a:solidFill>
              <a:latin typeface="Calibri"/>
            </a:endParaRPr>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138068" y="2514601"/>
            <a:ext cx="5578323" cy="2773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81802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b="1" dirty="0" smtClean="0">
                <a:solidFill>
                  <a:schemeClr val="tx1"/>
                </a:solidFill>
                <a:latin typeface="Times New Roman" panose="02020603050405020304" pitchFamily="18" charset="0"/>
                <a:cs typeface="Times New Roman" panose="02020603050405020304" pitchFamily="18" charset="0"/>
              </a:rPr>
              <a:t>MDGs vs SDGs</a:t>
            </a:r>
            <a:endParaRPr lang="en-US" sz="4000" b="1" dirty="0">
              <a:solidFill>
                <a:schemeClr val="tx1"/>
              </a:solidFill>
              <a:latin typeface="Times New Roman" panose="02020603050405020304" pitchFamily="18" charset="0"/>
              <a:cs typeface="Times New Roman" panose="02020603050405020304" pitchFamily="18" charset="0"/>
            </a:endParaRPr>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90600" y="1371600"/>
            <a:ext cx="7408863"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42708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42757034"/>
              </p:ext>
            </p:extLst>
          </p:nvPr>
        </p:nvGraphicFramePr>
        <p:xfrm>
          <a:off x="304800" y="46013"/>
          <a:ext cx="7942262" cy="6297843"/>
        </p:xfrm>
        <a:graphic>
          <a:graphicData uri="http://schemas.openxmlformats.org/drawingml/2006/table">
            <a:tbl>
              <a:tblPr firstRow="1" bandRow="1">
                <a:tableStyleId>{5C22544A-7EE6-4342-B048-85BDC9FD1C3A}</a:tableStyleId>
              </a:tblPr>
              <a:tblGrid>
                <a:gridCol w="3971131"/>
                <a:gridCol w="3971131"/>
              </a:tblGrid>
              <a:tr h="357879">
                <a:tc>
                  <a:txBody>
                    <a:bodyPr/>
                    <a:lstStyle/>
                    <a:p>
                      <a:r>
                        <a:rPr lang="en-US" dirty="0" smtClean="0"/>
                        <a:t>MDGs</a:t>
                      </a:r>
                      <a:endParaRPr lang="en-US" dirty="0"/>
                    </a:p>
                  </a:txBody>
                  <a:tcPr/>
                </a:tc>
                <a:tc>
                  <a:txBody>
                    <a:bodyPr/>
                    <a:lstStyle/>
                    <a:p>
                      <a:r>
                        <a:rPr lang="en-US" dirty="0" smtClean="0"/>
                        <a:t>SDGs</a:t>
                      </a:r>
                      <a:endParaRPr lang="en-US" dirty="0"/>
                    </a:p>
                  </a:txBody>
                  <a:tcPr/>
                </a:tc>
              </a:tr>
              <a:tr h="626289">
                <a:tc>
                  <a:txBody>
                    <a:bodyPr/>
                    <a:lstStyle/>
                    <a:p>
                      <a:r>
                        <a:rPr lang="en-US" dirty="0" smtClean="0">
                          <a:latin typeface="Times New Roman" panose="02020603050405020304" pitchFamily="18" charset="0"/>
                          <a:cs typeface="Times New Roman" panose="02020603050405020304" pitchFamily="18" charset="0"/>
                        </a:rPr>
                        <a:t>Measurable (numeric goals)</a:t>
                      </a:r>
                      <a:endParaRPr lang="en-US" dirty="0">
                        <a:latin typeface="Times New Roman" panose="02020603050405020304" pitchFamily="18" charset="0"/>
                        <a:cs typeface="Times New Roman" panose="02020603050405020304" pitchFamily="18" charset="0"/>
                      </a:endParaRPr>
                    </a:p>
                  </a:txBody>
                  <a:tcPr/>
                </a:tc>
                <a:tc>
                  <a:txBody>
                    <a:bodyPr/>
                    <a:lstStyle/>
                    <a:p>
                      <a:r>
                        <a:rPr lang="en-US" sz="1800" dirty="0" smtClean="0">
                          <a:effectLst/>
                          <a:latin typeface="Times New Roman"/>
                          <a:ea typeface="Times New Roman"/>
                        </a:rPr>
                        <a:t>they are not tangible</a:t>
                      </a:r>
                      <a:r>
                        <a:rPr lang="en-US" sz="1800" spc="-35" dirty="0" smtClean="0">
                          <a:effectLst/>
                          <a:latin typeface="Times New Roman"/>
                          <a:ea typeface="Times New Roman"/>
                        </a:rPr>
                        <a:t> </a:t>
                      </a:r>
                      <a:r>
                        <a:rPr lang="en-US" sz="1800" dirty="0" smtClean="0">
                          <a:effectLst/>
                          <a:latin typeface="Times New Roman"/>
                          <a:ea typeface="Times New Roman"/>
                        </a:rPr>
                        <a:t>and</a:t>
                      </a:r>
                      <a:r>
                        <a:rPr lang="en-US" sz="1800" spc="10" dirty="0" smtClean="0">
                          <a:effectLst/>
                          <a:latin typeface="Times New Roman"/>
                          <a:ea typeface="Times New Roman"/>
                        </a:rPr>
                        <a:t> </a:t>
                      </a:r>
                      <a:r>
                        <a:rPr lang="en-US" sz="1800" dirty="0" smtClean="0">
                          <a:effectLst/>
                          <a:latin typeface="Times New Roman"/>
                          <a:ea typeface="Times New Roman"/>
                        </a:rPr>
                        <a:t>measurable</a:t>
                      </a:r>
                      <a:r>
                        <a:rPr lang="en-US" sz="1800" spc="-95" dirty="0" smtClean="0">
                          <a:effectLst/>
                          <a:latin typeface="Times New Roman"/>
                          <a:ea typeface="Times New Roman"/>
                        </a:rPr>
                        <a:t> </a:t>
                      </a:r>
                      <a:r>
                        <a:rPr lang="en-US" sz="1800" dirty="0" smtClean="0">
                          <a:effectLst/>
                          <a:latin typeface="Times New Roman"/>
                          <a:ea typeface="Times New Roman"/>
                        </a:rPr>
                        <a:t>outcomes</a:t>
                      </a:r>
                      <a:r>
                        <a:rPr lang="en-US" sz="1800" spc="-35" dirty="0" smtClean="0">
                          <a:effectLst/>
                          <a:latin typeface="Times New Roman"/>
                          <a:ea typeface="Times New Roman"/>
                        </a:rPr>
                        <a:t> </a:t>
                      </a:r>
                      <a:endParaRPr lang="en-US" dirty="0"/>
                    </a:p>
                  </a:txBody>
                  <a:tcPr/>
                </a:tc>
              </a:tr>
              <a:tr h="1699928">
                <a:tc>
                  <a:txBody>
                    <a:bodyPr/>
                    <a:lstStyle/>
                    <a:p>
                      <a:r>
                        <a:rPr lang="en-US" dirty="0" smtClean="0">
                          <a:latin typeface="Times New Roman" panose="02020603050405020304" pitchFamily="18" charset="0"/>
                          <a:cs typeface="Times New Roman" panose="02020603050405020304" pitchFamily="18" charset="0"/>
                        </a:rPr>
                        <a:t>Brief  and</a:t>
                      </a:r>
                      <a:r>
                        <a:rPr lang="en-US" baseline="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simple</a:t>
                      </a:r>
                      <a:endParaRPr lang="en-US" dirty="0">
                        <a:latin typeface="Times New Roman" panose="02020603050405020304" pitchFamily="18" charset="0"/>
                        <a:cs typeface="Times New Roman" panose="02020603050405020304" pitchFamily="18" charset="0"/>
                      </a:endParaRPr>
                    </a:p>
                  </a:txBody>
                  <a:tcPr/>
                </a:tc>
                <a:tc>
                  <a:txBody>
                    <a:bodyPr/>
                    <a:lstStyle/>
                    <a:p>
                      <a:r>
                        <a:rPr lang="en-US" sz="1800" dirty="0" smtClean="0">
                          <a:effectLst/>
                          <a:latin typeface="Times New Roman"/>
                          <a:ea typeface="Times New Roman"/>
                        </a:rPr>
                        <a:t>Too </a:t>
                      </a:r>
                      <a:r>
                        <a:rPr lang="en-US" sz="1800" baseline="0" dirty="0" smtClean="0">
                          <a:effectLst/>
                          <a:latin typeface="Times New Roman"/>
                          <a:ea typeface="Times New Roman"/>
                        </a:rPr>
                        <a:t> many and </a:t>
                      </a:r>
                      <a:r>
                        <a:rPr lang="en-US" sz="1800" dirty="0" smtClean="0">
                          <a:effectLst/>
                          <a:latin typeface="Times New Roman"/>
                          <a:ea typeface="Times New Roman"/>
                        </a:rPr>
                        <a:t>Some</a:t>
                      </a:r>
                      <a:r>
                        <a:rPr lang="en-US" sz="1800" spc="-70" dirty="0" smtClean="0">
                          <a:effectLst/>
                          <a:latin typeface="Times New Roman"/>
                          <a:ea typeface="Times New Roman"/>
                        </a:rPr>
                        <a:t> </a:t>
                      </a:r>
                      <a:r>
                        <a:rPr lang="en-US" sz="1800" dirty="0" smtClean="0">
                          <a:effectLst/>
                          <a:latin typeface="Times New Roman"/>
                          <a:ea typeface="Times New Roman"/>
                        </a:rPr>
                        <a:t>SDG</a:t>
                      </a:r>
                      <a:r>
                        <a:rPr lang="en-US" sz="1800" spc="-75" dirty="0" smtClean="0">
                          <a:effectLst/>
                          <a:latin typeface="Times New Roman"/>
                          <a:ea typeface="Times New Roman"/>
                        </a:rPr>
                        <a:t> </a:t>
                      </a:r>
                      <a:r>
                        <a:rPr lang="en-US" sz="1800" dirty="0" smtClean="0">
                          <a:effectLst/>
                          <a:latin typeface="Times New Roman"/>
                          <a:ea typeface="Times New Roman"/>
                        </a:rPr>
                        <a:t>goals</a:t>
                      </a:r>
                      <a:r>
                        <a:rPr lang="en-US" sz="1800" spc="-85" dirty="0" smtClean="0">
                          <a:effectLst/>
                          <a:latin typeface="Times New Roman"/>
                          <a:ea typeface="Times New Roman"/>
                        </a:rPr>
                        <a:t> </a:t>
                      </a:r>
                      <a:r>
                        <a:rPr lang="en-US" sz="1800" dirty="0" smtClean="0">
                          <a:effectLst/>
                          <a:latin typeface="Times New Roman"/>
                          <a:ea typeface="Times New Roman"/>
                        </a:rPr>
                        <a:t>and</a:t>
                      </a:r>
                      <a:r>
                        <a:rPr lang="en-US" sz="1800" spc="85" dirty="0" smtClean="0">
                          <a:effectLst/>
                          <a:latin typeface="Times New Roman"/>
                          <a:ea typeface="Times New Roman"/>
                        </a:rPr>
                        <a:t> </a:t>
                      </a:r>
                      <a:r>
                        <a:rPr lang="en-US" sz="1800" dirty="0" smtClean="0">
                          <a:effectLst/>
                          <a:latin typeface="Times New Roman"/>
                          <a:ea typeface="Times New Roman"/>
                        </a:rPr>
                        <a:t>targets are</a:t>
                      </a:r>
                      <a:r>
                        <a:rPr lang="en-US" sz="1800" spc="15" dirty="0" smtClean="0">
                          <a:effectLst/>
                          <a:latin typeface="Times New Roman"/>
                          <a:ea typeface="Times New Roman"/>
                        </a:rPr>
                        <a:t> </a:t>
                      </a:r>
                      <a:r>
                        <a:rPr lang="en-US" sz="1800" dirty="0" smtClean="0">
                          <a:effectLst/>
                          <a:latin typeface="Times New Roman"/>
                          <a:ea typeface="Times New Roman"/>
                        </a:rPr>
                        <a:t>focused</a:t>
                      </a:r>
                      <a:r>
                        <a:rPr lang="en-US" sz="1800" spc="-70" dirty="0" smtClean="0">
                          <a:effectLst/>
                          <a:latin typeface="Times New Roman"/>
                          <a:ea typeface="Times New Roman"/>
                        </a:rPr>
                        <a:t> </a:t>
                      </a:r>
                      <a:r>
                        <a:rPr lang="en-US" sz="1800" dirty="0" smtClean="0">
                          <a:effectLst/>
                          <a:latin typeface="Times New Roman"/>
                          <a:ea typeface="Times New Roman"/>
                        </a:rPr>
                        <a:t>on</a:t>
                      </a:r>
                      <a:r>
                        <a:rPr lang="en-US" sz="1800" spc="75" dirty="0" smtClean="0">
                          <a:effectLst/>
                          <a:latin typeface="Times New Roman"/>
                          <a:ea typeface="Times New Roman"/>
                        </a:rPr>
                        <a:t> </a:t>
                      </a:r>
                      <a:r>
                        <a:rPr lang="en-US" sz="1800" dirty="0" smtClean="0">
                          <a:effectLst/>
                          <a:latin typeface="Times New Roman"/>
                          <a:ea typeface="Times New Roman"/>
                        </a:rPr>
                        <a:t>complex concepts</a:t>
                      </a:r>
                      <a:r>
                        <a:rPr lang="en-US" sz="1800" spc="85" dirty="0" smtClean="0">
                          <a:effectLst/>
                          <a:latin typeface="Times New Roman"/>
                          <a:ea typeface="Times New Roman"/>
                        </a:rPr>
                        <a:t> </a:t>
                      </a:r>
                      <a:r>
                        <a:rPr lang="en-US" sz="1800" dirty="0" smtClean="0">
                          <a:effectLst/>
                          <a:latin typeface="Times New Roman"/>
                          <a:ea typeface="Times New Roman"/>
                        </a:rPr>
                        <a:t>and</a:t>
                      </a:r>
                      <a:r>
                        <a:rPr lang="en-US" sz="1800" spc="170" dirty="0" smtClean="0">
                          <a:effectLst/>
                          <a:latin typeface="Times New Roman"/>
                          <a:ea typeface="Times New Roman"/>
                        </a:rPr>
                        <a:t> </a:t>
                      </a:r>
                      <a:r>
                        <a:rPr lang="en-US" sz="1800" dirty="0" smtClean="0">
                          <a:effectLst/>
                          <a:latin typeface="Times New Roman"/>
                          <a:ea typeface="Times New Roman"/>
                        </a:rPr>
                        <a:t>the</a:t>
                      </a:r>
                      <a:r>
                        <a:rPr lang="en-US" sz="1800" spc="150" dirty="0" smtClean="0">
                          <a:effectLst/>
                          <a:latin typeface="Times New Roman"/>
                          <a:ea typeface="Times New Roman"/>
                        </a:rPr>
                        <a:t> </a:t>
                      </a:r>
                      <a:r>
                        <a:rPr lang="en-US" sz="1800" dirty="0" smtClean="0">
                          <a:effectLst/>
                          <a:latin typeface="Times New Roman"/>
                          <a:ea typeface="Times New Roman"/>
                        </a:rPr>
                        <a:t>quality</a:t>
                      </a:r>
                      <a:r>
                        <a:rPr lang="en-US" sz="1800" spc="60" dirty="0" smtClean="0">
                          <a:effectLst/>
                          <a:latin typeface="Times New Roman"/>
                          <a:ea typeface="Times New Roman"/>
                        </a:rPr>
                        <a:t> </a:t>
                      </a:r>
                      <a:r>
                        <a:rPr lang="en-US" sz="1800" dirty="0" smtClean="0">
                          <a:effectLst/>
                          <a:latin typeface="Times New Roman"/>
                          <a:ea typeface="Times New Roman"/>
                        </a:rPr>
                        <a:t>development</a:t>
                      </a:r>
                      <a:r>
                        <a:rPr lang="en-US" sz="1800" spc="65" dirty="0" smtClean="0">
                          <a:effectLst/>
                          <a:latin typeface="Times New Roman"/>
                          <a:ea typeface="Times New Roman"/>
                        </a:rPr>
                        <a:t> </a:t>
                      </a:r>
                      <a:r>
                        <a:rPr lang="en-US" sz="1800" dirty="0" smtClean="0">
                          <a:effectLst/>
                          <a:latin typeface="Times New Roman"/>
                          <a:ea typeface="Times New Roman"/>
                        </a:rPr>
                        <a:t>processes such</a:t>
                      </a:r>
                      <a:r>
                        <a:rPr lang="en-US" sz="1800" spc="100" dirty="0" smtClean="0">
                          <a:effectLst/>
                          <a:latin typeface="Times New Roman"/>
                          <a:ea typeface="Times New Roman"/>
                        </a:rPr>
                        <a:t> </a:t>
                      </a:r>
                      <a:r>
                        <a:rPr lang="en-US" sz="1800" dirty="0" smtClean="0">
                          <a:effectLst/>
                          <a:latin typeface="Times New Roman"/>
                          <a:ea typeface="Times New Roman"/>
                        </a:rPr>
                        <a:t>as</a:t>
                      </a:r>
                      <a:r>
                        <a:rPr lang="en-US" sz="1800" spc="80" dirty="0" smtClean="0">
                          <a:effectLst/>
                          <a:latin typeface="Times New Roman"/>
                          <a:ea typeface="Times New Roman"/>
                        </a:rPr>
                        <a:t> </a:t>
                      </a:r>
                      <a:r>
                        <a:rPr lang="en-US" sz="1800" spc="5" dirty="0" smtClean="0">
                          <a:effectLst/>
                          <a:latin typeface="Times New Roman"/>
                          <a:ea typeface="Times New Roman"/>
                        </a:rPr>
                        <a:t>‘</a:t>
                      </a:r>
                      <a:r>
                        <a:rPr lang="en-US" sz="1800" dirty="0" smtClean="0">
                          <a:effectLst/>
                          <a:latin typeface="Times New Roman"/>
                          <a:ea typeface="Times New Roman"/>
                        </a:rPr>
                        <a:t>sustainability’</a:t>
                      </a:r>
                      <a:r>
                        <a:rPr lang="en-US" sz="1800" spc="120" dirty="0" smtClean="0">
                          <a:effectLst/>
                          <a:latin typeface="Times New Roman"/>
                          <a:ea typeface="Times New Roman"/>
                        </a:rPr>
                        <a:t> </a:t>
                      </a:r>
                      <a:r>
                        <a:rPr lang="en-US" sz="1800" dirty="0" smtClean="0">
                          <a:effectLst/>
                          <a:latin typeface="Times New Roman"/>
                          <a:ea typeface="Times New Roman"/>
                        </a:rPr>
                        <a:t>and</a:t>
                      </a:r>
                      <a:r>
                        <a:rPr lang="en-US" sz="1800" spc="170" dirty="0" smtClean="0">
                          <a:effectLst/>
                          <a:latin typeface="Times New Roman"/>
                          <a:ea typeface="Times New Roman"/>
                        </a:rPr>
                        <a:t> </a:t>
                      </a:r>
                      <a:r>
                        <a:rPr lang="en-US" sz="1800" spc="5" dirty="0" smtClean="0">
                          <a:effectLst/>
                          <a:latin typeface="Times New Roman"/>
                          <a:ea typeface="Times New Roman"/>
                        </a:rPr>
                        <a:t>‘</a:t>
                      </a:r>
                      <a:r>
                        <a:rPr lang="en-US" sz="1800" dirty="0" smtClean="0">
                          <a:effectLst/>
                          <a:latin typeface="Times New Roman"/>
                          <a:ea typeface="Times New Roman"/>
                        </a:rPr>
                        <a:t>inclusion’, </a:t>
                      </a:r>
                      <a:endParaRPr lang="en-US" dirty="0"/>
                    </a:p>
                  </a:txBody>
                  <a:tcPr/>
                </a:tc>
              </a:tr>
              <a:tr h="1431518">
                <a:tc>
                  <a:txBody>
                    <a:bodyPr/>
                    <a:lstStyle/>
                    <a:p>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quant</a:t>
                      </a:r>
                      <a:r>
                        <a:rPr lang="en-US" sz="1800" spc="10" dirty="0" smtClean="0">
                          <a:solidFill>
                            <a:srgbClr val="000000"/>
                          </a:solidFill>
                          <a:effectLst/>
                          <a:latin typeface="Times New Roman" panose="02020603050405020304" pitchFamily="18" charset="0"/>
                          <a:ea typeface="Times New Roman"/>
                          <a:cs typeface="Times New Roman" panose="02020603050405020304" pitchFamily="18" charset="0"/>
                        </a:rPr>
                        <a:t>i</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ﬁcation</a:t>
                      </a:r>
                      <a:r>
                        <a:rPr lang="en-US" sz="1800" spc="55"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reduces</a:t>
                      </a:r>
                      <a:r>
                        <a:rPr lang="en-US" sz="1800" spc="-35"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complex</a:t>
                      </a:r>
                      <a:r>
                        <a:rPr lang="en-US" sz="1800" spc="-40"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and</a:t>
                      </a:r>
                      <a:r>
                        <a:rPr lang="en-US" sz="1800" spc="75"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intangible</a:t>
                      </a:r>
                      <a:r>
                        <a:rPr lang="en-US" sz="1800" spc="-15"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visions</a:t>
                      </a:r>
                      <a:r>
                        <a:rPr lang="en-US" sz="1800" spc="-95"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spc="-95" baseline="0"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such</a:t>
                      </a:r>
                      <a:r>
                        <a:rPr lang="en-US" sz="1800" spc="-70"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as</a:t>
                      </a:r>
                      <a:r>
                        <a:rPr lang="en-US" sz="1800" spc="-85"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development</a:t>
                      </a:r>
                      <a:r>
                        <a:rPr lang="en-US" sz="1800" spc="-100"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that</a:t>
                      </a:r>
                      <a:r>
                        <a:rPr lang="en-US" sz="1800" spc="30"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is</a:t>
                      </a:r>
                      <a:r>
                        <a:rPr lang="en-US" sz="1800" spc="-100"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inclusive</a:t>
                      </a:r>
                      <a:r>
                        <a:rPr lang="en-US" sz="1800" spc="-35"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a:t>
                      </a:r>
                      <a:r>
                        <a:rPr lang="en-US" sz="1800" spc="-45"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into concrete</a:t>
                      </a:r>
                      <a:r>
                        <a:rPr lang="en-US" sz="1800" spc="-85"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measurable</a:t>
                      </a:r>
                      <a:r>
                        <a:rPr lang="en-US" sz="1800" spc="-95"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objectives</a:t>
                      </a:r>
                      <a:r>
                        <a:rPr lang="en-US" sz="1800" spc="-35"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such</a:t>
                      </a:r>
                      <a:r>
                        <a:rPr lang="en-US" sz="1800" spc="-65"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as</a:t>
                      </a:r>
                      <a:r>
                        <a:rPr lang="en-US" sz="1800" spc="-85"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all</a:t>
                      </a:r>
                      <a:r>
                        <a:rPr lang="en-US" sz="1800" spc="-35"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children</a:t>
                      </a:r>
                      <a:r>
                        <a:rPr lang="en-US" sz="1800" spc="185"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in</a:t>
                      </a:r>
                      <a:r>
                        <a:rPr lang="en-US" sz="1800" spc="155"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school.</a:t>
                      </a:r>
                      <a:endParaRPr lang="en-US" dirty="0">
                        <a:latin typeface="Times New Roman" panose="02020603050405020304" pitchFamily="18" charset="0"/>
                        <a:cs typeface="Times New Roman" panose="02020603050405020304" pitchFamily="18" charset="0"/>
                      </a:endParaRPr>
                    </a:p>
                  </a:txBody>
                  <a:tcPr/>
                </a:tc>
                <a:tc>
                  <a:txBody>
                    <a:bodyPr/>
                    <a:lstStyle/>
                    <a:p>
                      <a:endParaRPr lang="en-US"/>
                    </a:p>
                  </a:txBody>
                  <a:tcPr/>
                </a:tc>
              </a:tr>
              <a:tr h="1397515">
                <a:tc>
                  <a:txBody>
                    <a:bodyPr/>
                    <a:lstStyle/>
                    <a:p>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Goals</a:t>
                      </a:r>
                      <a:r>
                        <a:rPr lang="en-US" sz="1800" spc="-20"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use</a:t>
                      </a:r>
                      <a:r>
                        <a:rPr lang="en-US" sz="1800" spc="40"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the</a:t>
                      </a:r>
                      <a:r>
                        <a:rPr lang="en-US" sz="1800" spc="110"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power</a:t>
                      </a:r>
                      <a:r>
                        <a:rPr lang="en-US" sz="1800" spc="60"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of</a:t>
                      </a:r>
                      <a:r>
                        <a:rPr lang="en-US" sz="1800" spc="35"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numbers</a:t>
                      </a:r>
                      <a:r>
                        <a:rPr lang="en-US" sz="1800" spc="160"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to</a:t>
                      </a:r>
                      <a:r>
                        <a:rPr lang="en-US" sz="1800" spc="115"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communicate a</a:t>
                      </a:r>
                      <a:r>
                        <a:rPr lang="en-US" sz="1800" spc="-25"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development</a:t>
                      </a:r>
                      <a:r>
                        <a:rPr lang="en-US" sz="1800" spc="-60"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agenda</a:t>
                      </a:r>
                      <a:r>
                        <a:rPr lang="en-US" sz="1800" spc="-40"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with</a:t>
                      </a:r>
                      <a:r>
                        <a:rPr lang="en-US" sz="1800" spc="-25"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a</a:t>
                      </a:r>
                      <a:r>
                        <a:rPr lang="en-US" sz="1800" spc="-25"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sense</a:t>
                      </a:r>
                      <a:r>
                        <a:rPr lang="en-US" sz="1800" spc="-75"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of</a:t>
                      </a:r>
                      <a:r>
                        <a:rPr lang="en-US" sz="1800" spc="-65"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scient</a:t>
                      </a:r>
                      <a:r>
                        <a:rPr lang="en-US" sz="1800" spc="5" dirty="0" smtClean="0">
                          <a:solidFill>
                            <a:srgbClr val="000000"/>
                          </a:solidFill>
                          <a:effectLst/>
                          <a:latin typeface="Times New Roman" panose="02020603050405020304" pitchFamily="18" charset="0"/>
                          <a:ea typeface="Times New Roman"/>
                          <a:cs typeface="Times New Roman" panose="02020603050405020304" pitchFamily="18" charset="0"/>
                        </a:rPr>
                        <a:t>i</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ﬁc</a:t>
                      </a:r>
                      <a:r>
                        <a:rPr lang="en-US" sz="1800" spc="35"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certitude</a:t>
                      </a:r>
                      <a:r>
                        <a:rPr lang="en-US" sz="1800" spc="-5"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and</a:t>
                      </a:r>
                      <a:r>
                        <a:rPr lang="en-US" sz="1800" spc="40"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serious</a:t>
                      </a:r>
                      <a:r>
                        <a:rPr lang="en-US" sz="1800" spc="-65"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intent</a:t>
                      </a:r>
                      <a:r>
                        <a:rPr lang="en-US" sz="1800" spc="65"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with</a:t>
                      </a:r>
                      <a:r>
                        <a:rPr lang="en-US" sz="1800" spc="-30"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potential for</a:t>
                      </a:r>
                      <a:r>
                        <a:rPr lang="en-US" sz="1800" spc="15"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en-US" sz="1800" dirty="0" smtClean="0">
                          <a:solidFill>
                            <a:srgbClr val="000000"/>
                          </a:solidFill>
                          <a:effectLst/>
                          <a:latin typeface="Times New Roman" panose="02020603050405020304" pitchFamily="18" charset="0"/>
                          <a:ea typeface="Times New Roman"/>
                          <a:cs typeface="Times New Roman" panose="02020603050405020304" pitchFamily="18" charset="0"/>
                        </a:rPr>
                        <a:t>accountability</a:t>
                      </a:r>
                      <a:endParaRPr lang="en-US" dirty="0">
                        <a:latin typeface="Times New Roman" panose="02020603050405020304" pitchFamily="18" charset="0"/>
                        <a:cs typeface="Times New Roman" panose="02020603050405020304" pitchFamily="18" charset="0"/>
                      </a:endParaRPr>
                    </a:p>
                  </a:txBody>
                  <a:tcPr/>
                </a:tc>
                <a:tc>
                  <a:txBody>
                    <a:bodyPr/>
                    <a:lstStyle/>
                    <a:p>
                      <a:endParaRPr lang="en-US"/>
                    </a:p>
                  </a:txBody>
                  <a:tcPr/>
                </a:tc>
              </a:tr>
              <a:tr h="357879">
                <a:tc>
                  <a:txBody>
                    <a:bodyPr/>
                    <a:lstStyle/>
                    <a:p>
                      <a:endParaRPr lang="en-US" dirty="0"/>
                    </a:p>
                  </a:txBody>
                  <a:tcPr/>
                </a:tc>
                <a:tc>
                  <a:txBody>
                    <a:bodyPr/>
                    <a:lstStyle/>
                    <a:p>
                      <a:endParaRPr lang="en-US"/>
                    </a:p>
                  </a:txBody>
                  <a:tcPr/>
                </a:tc>
              </a:tr>
              <a:tr h="357879">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1244144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25 +607+gonorrhea_chlamydia_Apr1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a:solidFill>
            <a:srgbClr val="000000"/>
          </a:solidFill>
          <a:miter lim="800000"/>
          <a:headEnd/>
          <a:tailEnd/>
        </a:ln>
        <a:extLst>
          <a:ext uri="{909E8E84-426E-40DD-AFC4-6F175D3DCCD1}">
            <a14:hiddenFill xmlns:a14="http://schemas.microsoft.com/office/drawing/2010/main">
              <a:noFill/>
            </a14:hiddenFill>
          </a:ext>
        </a:extLst>
      </a:spPr>
      <a:bodyPr/>
      <a:lstStyle>
        <a:defPPr>
          <a:defRPr/>
        </a:defPPr>
      </a:lstStyle>
    </a:spDef>
  </a:objectDefaults>
  <a:extraClrSchemeLst/>
</a:theme>
</file>

<file path=ppt/theme/theme3.xml><?xml version="1.0" encoding="utf-8"?>
<a:theme xmlns:a="http://schemas.openxmlformats.org/drawingml/2006/main" name="1_25 +607+gonorrhea_chlamydia_Apr1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a:solidFill>
            <a:srgbClr val="000000"/>
          </a:solidFill>
          <a:miter lim="800000"/>
          <a:headEnd/>
          <a:tailEnd/>
        </a:ln>
        <a:extLst>
          <a:ext uri="{909E8E84-426E-40DD-AFC4-6F175D3DCCD1}">
            <a14:hiddenFill xmlns:a14="http://schemas.microsoft.com/office/drawing/2010/main">
              <a:noFill/>
            </a14:hiddenFill>
          </a:ext>
        </a:extLst>
      </a:spPr>
      <a:bodyPr/>
      <a:lstStyle>
        <a:defPPr>
          <a:defRPr/>
        </a:defPPr>
      </a:lstStyle>
    </a:spDef>
  </a:objectDefaults>
  <a:extraClrSchemeLst/>
</a:theme>
</file>

<file path=ppt/theme/theme4.xml><?xml version="1.0" encoding="utf-8"?>
<a:theme xmlns:a="http://schemas.openxmlformats.org/drawingml/2006/main" name="2_25 +607+gonorrhea_chlamydia_Apr1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a:solidFill>
            <a:srgbClr val="000000"/>
          </a:solidFill>
          <a:miter lim="800000"/>
          <a:headEnd/>
          <a:tailEnd/>
        </a:ln>
        <a:extLst>
          <a:ext uri="{909E8E84-426E-40DD-AFC4-6F175D3DCCD1}">
            <a14:hiddenFill xmlns:a14="http://schemas.microsoft.com/office/drawing/2010/main">
              <a:noFill/>
            </a14:hiddenFill>
          </a:ext>
        </a:extLst>
      </a:spPr>
      <a:bodyPr/>
      <a:lstStyle>
        <a:defPPr>
          <a:defRPr/>
        </a:defPPr>
      </a:lstStyle>
    </a:spDef>
  </a:objectDefaults>
  <a:extraClrSchemeLst/>
</a:theme>
</file>

<file path=ppt/theme/theme5.xml><?xml version="1.0" encoding="utf-8"?>
<a:theme xmlns:a="http://schemas.openxmlformats.org/drawingml/2006/main" name="3_25 +607+gonorrhea_chlamydia_Apr1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a:solidFill>
            <a:srgbClr val="000000"/>
          </a:solidFill>
          <a:miter lim="800000"/>
          <a:headEnd/>
          <a:tailEnd/>
        </a:ln>
        <a:extLst>
          <a:ext uri="{909E8E84-426E-40DD-AFC4-6F175D3DCCD1}">
            <a14:hiddenFill xmlns:a14="http://schemas.microsoft.com/office/drawing/2010/main">
              <a:noFill/>
            </a14:hiddenFill>
          </a:ext>
        </a:extLst>
      </a:spPr>
      <a:bodyPr/>
      <a:lstStyle>
        <a:defPPr>
          <a:defRPr/>
        </a:defPPr>
      </a:lstStyle>
    </a:sp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3453</TotalTime>
  <Words>2017</Words>
  <Application>Microsoft Office PowerPoint</Application>
  <PresentationFormat>On-screen Show (4:3)</PresentationFormat>
  <Paragraphs>130</Paragraphs>
  <Slides>19</Slides>
  <Notes>7</Notes>
  <HiddenSlides>0</HiddenSlides>
  <MMClips>0</MMClips>
  <ScaleCrop>false</ScaleCrop>
  <HeadingPairs>
    <vt:vector size="4" baseType="variant">
      <vt:variant>
        <vt:lpstr>Theme</vt:lpstr>
      </vt:variant>
      <vt:variant>
        <vt:i4>5</vt:i4>
      </vt:variant>
      <vt:variant>
        <vt:lpstr>Slide Titles</vt:lpstr>
      </vt:variant>
      <vt:variant>
        <vt:i4>19</vt:i4>
      </vt:variant>
    </vt:vector>
  </HeadingPairs>
  <TitlesOfParts>
    <vt:vector size="24" baseType="lpstr">
      <vt:lpstr>Waveform</vt:lpstr>
      <vt:lpstr>25 +607+gonorrhea_chlamydia_Apr111</vt:lpstr>
      <vt:lpstr>1_25 +607+gonorrhea_chlamydia_Apr111</vt:lpstr>
      <vt:lpstr>2_25 +607+gonorrhea_chlamydia_Apr111</vt:lpstr>
      <vt:lpstr>3_25 +607+gonorrhea_chlamydia_Apr111</vt:lpstr>
      <vt:lpstr>      From MDGs to SDGs &amp; Power and SDGs: A feminist analysis  Presented  by Madiha Rauf Hashmi </vt:lpstr>
      <vt:lpstr>Presentation Outline</vt:lpstr>
      <vt:lpstr>MDGs</vt:lpstr>
      <vt:lpstr>Criticism </vt:lpstr>
      <vt:lpstr>Cont..</vt:lpstr>
      <vt:lpstr>Feminist Critique</vt:lpstr>
      <vt:lpstr>Evolution of SDGs from MDGs</vt:lpstr>
      <vt:lpstr>MDGs vs SDGs</vt:lpstr>
      <vt:lpstr>PowerPoint Presentation</vt:lpstr>
      <vt:lpstr>Aspects of Sustainable Development Goals</vt:lpstr>
      <vt:lpstr>PowerPoint Presentation</vt:lpstr>
      <vt:lpstr>Risks for SDGs</vt:lpstr>
      <vt:lpstr>Feminist analysis</vt:lpstr>
      <vt:lpstr>Cont…</vt:lpstr>
      <vt:lpstr>PowerPoint Presentation</vt:lpstr>
      <vt:lpstr>PowerPoint Presentation</vt:lpstr>
      <vt:lpstr>PowerPoint Presentation</vt:lpstr>
      <vt:lpstr>PowerPoint Presentation</vt:lpstr>
      <vt:lpstr>Conclusion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Educated Women’s Attitude towards Politics</dc:title>
  <dc:creator>Madiha Nadeem</dc:creator>
  <cp:lastModifiedBy>Madiha Nadeem</cp:lastModifiedBy>
  <cp:revision>322</cp:revision>
  <dcterms:created xsi:type="dcterms:W3CDTF">2016-07-24T17:07:23Z</dcterms:created>
  <dcterms:modified xsi:type="dcterms:W3CDTF">2018-01-05T13:26:29Z</dcterms:modified>
</cp:coreProperties>
</file>